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9" r:id="rId3"/>
    <p:sldId id="280" r:id="rId4"/>
    <p:sldId id="283" r:id="rId5"/>
    <p:sldId id="285" r:id="rId6"/>
    <p:sldId id="286" r:id="rId7"/>
    <p:sldId id="287" r:id="rId8"/>
    <p:sldId id="288" r:id="rId9"/>
    <p:sldId id="289" r:id="rId10"/>
    <p:sldId id="290" r:id="rId11"/>
    <p:sldId id="291" r:id="rId12"/>
    <p:sldId id="292" r:id="rId13"/>
    <p:sldId id="293" r:id="rId14"/>
    <p:sldId id="294" r:id="rId15"/>
    <p:sldId id="295"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F4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88" autoAdjust="0"/>
    <p:restoredTop sz="94660"/>
  </p:normalViewPr>
  <p:slideViewPr>
    <p:cSldViewPr snapToGrid="0">
      <p:cViewPr>
        <p:scale>
          <a:sx n="100" d="100"/>
          <a:sy n="100" d="100"/>
        </p:scale>
        <p:origin x="1224"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3BEE66-991D-4A30-8FD0-99FDC6EEE2A3}" type="datetimeFigureOut">
              <a:rPr lang="en-SG" smtClean="0"/>
              <a:t>4/3/2023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F4EAC-56D9-492D-AFA8-6419C7CF2747}" type="slidenum">
              <a:rPr lang="en-SG" smtClean="0"/>
              <a:t>‹#›</a:t>
            </a:fld>
            <a:endParaRPr lang="en-SG"/>
          </a:p>
        </p:txBody>
      </p:sp>
    </p:spTree>
    <p:extLst>
      <p:ext uri="{BB962C8B-B14F-4D97-AF65-F5344CB8AC3E}">
        <p14:creationId xmlns:p14="http://schemas.microsoft.com/office/powerpoint/2010/main" val="814426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83339-193F-2816-C768-369A38E16A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27FD26BA-F1BC-5116-B255-7871D03D05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74B5F7E-7D09-444C-B945-C553B1EE1946}"/>
              </a:ext>
            </a:extLst>
          </p:cNvPr>
          <p:cNvSpPr>
            <a:spLocks noGrp="1"/>
          </p:cNvSpPr>
          <p:nvPr>
            <p:ph type="dt" sz="half" idx="10"/>
          </p:nvPr>
        </p:nvSpPr>
        <p:spPr/>
        <p:txBody>
          <a:bodyPr/>
          <a:lstStyle/>
          <a:p>
            <a:fld id="{F101C87F-A434-4E9A-8994-F6A64F46832B}" type="datetime1">
              <a:rPr lang="en-SG" smtClean="0"/>
              <a:t>4/3/2023</a:t>
            </a:fld>
            <a:endParaRPr lang="en-SG"/>
          </a:p>
        </p:txBody>
      </p:sp>
      <p:sp>
        <p:nvSpPr>
          <p:cNvPr id="5" name="Footer Placeholder 4">
            <a:extLst>
              <a:ext uri="{FF2B5EF4-FFF2-40B4-BE49-F238E27FC236}">
                <a16:creationId xmlns:a16="http://schemas.microsoft.com/office/drawing/2014/main" id="{8DDE6CCC-F2F3-3225-809D-87CB9005144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9BC56CA-4D08-789A-E946-78C5637747F7}"/>
              </a:ext>
            </a:extLst>
          </p:cNvPr>
          <p:cNvSpPr>
            <a:spLocks noGrp="1"/>
          </p:cNvSpPr>
          <p:nvPr>
            <p:ph type="sldNum" sz="quarter" idx="12"/>
          </p:nvPr>
        </p:nvSpPr>
        <p:spPr/>
        <p:txBody>
          <a:bodyPr/>
          <a:lstStyle/>
          <a:p>
            <a:fld id="{ECD3E342-1375-4085-88D5-770E13ECF42A}" type="slidenum">
              <a:rPr lang="en-SG" smtClean="0"/>
              <a:t>‹#›</a:t>
            </a:fld>
            <a:endParaRPr lang="en-SG"/>
          </a:p>
        </p:txBody>
      </p:sp>
    </p:spTree>
    <p:extLst>
      <p:ext uri="{BB962C8B-B14F-4D97-AF65-F5344CB8AC3E}">
        <p14:creationId xmlns:p14="http://schemas.microsoft.com/office/powerpoint/2010/main" val="331435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0EC56-0AA5-5C31-957E-2EE7325151B7}"/>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1CF08FD-29A4-07EE-46E1-EB32DF3C10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797B0D2-F979-00DD-D229-22E6A8C534E7}"/>
              </a:ext>
            </a:extLst>
          </p:cNvPr>
          <p:cNvSpPr>
            <a:spLocks noGrp="1"/>
          </p:cNvSpPr>
          <p:nvPr>
            <p:ph type="dt" sz="half" idx="10"/>
          </p:nvPr>
        </p:nvSpPr>
        <p:spPr/>
        <p:txBody>
          <a:bodyPr/>
          <a:lstStyle/>
          <a:p>
            <a:fld id="{EDBD6933-8CB7-449A-BE9F-383D3ABE3650}" type="datetime1">
              <a:rPr lang="en-SG" smtClean="0"/>
              <a:t>4/3/2023</a:t>
            </a:fld>
            <a:endParaRPr lang="en-SG"/>
          </a:p>
        </p:txBody>
      </p:sp>
      <p:sp>
        <p:nvSpPr>
          <p:cNvPr id="5" name="Footer Placeholder 4">
            <a:extLst>
              <a:ext uri="{FF2B5EF4-FFF2-40B4-BE49-F238E27FC236}">
                <a16:creationId xmlns:a16="http://schemas.microsoft.com/office/drawing/2014/main" id="{4F809FE4-EE35-B50B-BB1D-5F7FE4EEEB7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A16A161-0319-01F7-55F6-D29EC6ECE7E6}"/>
              </a:ext>
            </a:extLst>
          </p:cNvPr>
          <p:cNvSpPr>
            <a:spLocks noGrp="1"/>
          </p:cNvSpPr>
          <p:nvPr>
            <p:ph type="sldNum" sz="quarter" idx="12"/>
          </p:nvPr>
        </p:nvSpPr>
        <p:spPr/>
        <p:txBody>
          <a:bodyPr/>
          <a:lstStyle/>
          <a:p>
            <a:fld id="{ECD3E342-1375-4085-88D5-770E13ECF42A}" type="slidenum">
              <a:rPr lang="en-SG" smtClean="0"/>
              <a:t>‹#›</a:t>
            </a:fld>
            <a:endParaRPr lang="en-SG"/>
          </a:p>
        </p:txBody>
      </p:sp>
    </p:spTree>
    <p:extLst>
      <p:ext uri="{BB962C8B-B14F-4D97-AF65-F5344CB8AC3E}">
        <p14:creationId xmlns:p14="http://schemas.microsoft.com/office/powerpoint/2010/main" val="4094021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AB401-87CA-1908-BA03-BB09519D33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A097DBB-18F2-712A-90C2-7BCFB84E33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AD16E82-8B95-6216-2125-E4DCF974F093}"/>
              </a:ext>
            </a:extLst>
          </p:cNvPr>
          <p:cNvSpPr>
            <a:spLocks noGrp="1"/>
          </p:cNvSpPr>
          <p:nvPr>
            <p:ph type="dt" sz="half" idx="10"/>
          </p:nvPr>
        </p:nvSpPr>
        <p:spPr/>
        <p:txBody>
          <a:bodyPr/>
          <a:lstStyle/>
          <a:p>
            <a:fld id="{081071CB-0B6A-4D5F-B0F1-D6DA11B569D2}" type="datetime1">
              <a:rPr lang="en-SG" smtClean="0"/>
              <a:t>4/3/2023</a:t>
            </a:fld>
            <a:endParaRPr lang="en-SG"/>
          </a:p>
        </p:txBody>
      </p:sp>
      <p:sp>
        <p:nvSpPr>
          <p:cNvPr id="5" name="Footer Placeholder 4">
            <a:extLst>
              <a:ext uri="{FF2B5EF4-FFF2-40B4-BE49-F238E27FC236}">
                <a16:creationId xmlns:a16="http://schemas.microsoft.com/office/drawing/2014/main" id="{DCBED453-2107-E5A6-F689-43A71AD7BD9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3E14481-49DB-FAEF-B50A-56670454D4E7}"/>
              </a:ext>
            </a:extLst>
          </p:cNvPr>
          <p:cNvSpPr>
            <a:spLocks noGrp="1"/>
          </p:cNvSpPr>
          <p:nvPr>
            <p:ph type="sldNum" sz="quarter" idx="12"/>
          </p:nvPr>
        </p:nvSpPr>
        <p:spPr/>
        <p:txBody>
          <a:bodyPr/>
          <a:lstStyle/>
          <a:p>
            <a:fld id="{ECD3E342-1375-4085-88D5-770E13ECF42A}" type="slidenum">
              <a:rPr lang="en-SG" smtClean="0"/>
              <a:t>‹#›</a:t>
            </a:fld>
            <a:endParaRPr lang="en-SG"/>
          </a:p>
        </p:txBody>
      </p:sp>
    </p:spTree>
    <p:extLst>
      <p:ext uri="{BB962C8B-B14F-4D97-AF65-F5344CB8AC3E}">
        <p14:creationId xmlns:p14="http://schemas.microsoft.com/office/powerpoint/2010/main" val="1027012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7928-51AD-0815-E659-82DB99AD564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112043C-D133-8BC1-2C99-05A8A7A63A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19A0B8E-CE97-264F-59D6-5428351CCDCB}"/>
              </a:ext>
            </a:extLst>
          </p:cNvPr>
          <p:cNvSpPr>
            <a:spLocks noGrp="1"/>
          </p:cNvSpPr>
          <p:nvPr>
            <p:ph type="dt" sz="half" idx="10"/>
          </p:nvPr>
        </p:nvSpPr>
        <p:spPr/>
        <p:txBody>
          <a:bodyPr/>
          <a:lstStyle/>
          <a:p>
            <a:fld id="{C0192661-2872-49CF-8973-4F9D9F9BC1B7}" type="datetime1">
              <a:rPr lang="en-SG" smtClean="0"/>
              <a:t>4/3/2023</a:t>
            </a:fld>
            <a:endParaRPr lang="en-SG"/>
          </a:p>
        </p:txBody>
      </p:sp>
      <p:sp>
        <p:nvSpPr>
          <p:cNvPr id="5" name="Footer Placeholder 4">
            <a:extLst>
              <a:ext uri="{FF2B5EF4-FFF2-40B4-BE49-F238E27FC236}">
                <a16:creationId xmlns:a16="http://schemas.microsoft.com/office/drawing/2014/main" id="{C9C10410-EFAA-831D-B5CA-0ADA51F1575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C59DE88-D8FB-8CEC-D924-9010D511A9C4}"/>
              </a:ext>
            </a:extLst>
          </p:cNvPr>
          <p:cNvSpPr>
            <a:spLocks noGrp="1"/>
          </p:cNvSpPr>
          <p:nvPr>
            <p:ph type="sldNum" sz="quarter" idx="12"/>
          </p:nvPr>
        </p:nvSpPr>
        <p:spPr/>
        <p:txBody>
          <a:bodyPr/>
          <a:lstStyle/>
          <a:p>
            <a:fld id="{ECD3E342-1375-4085-88D5-770E13ECF42A}" type="slidenum">
              <a:rPr lang="en-SG" smtClean="0"/>
              <a:t>‹#›</a:t>
            </a:fld>
            <a:endParaRPr lang="en-SG"/>
          </a:p>
        </p:txBody>
      </p:sp>
    </p:spTree>
    <p:extLst>
      <p:ext uri="{BB962C8B-B14F-4D97-AF65-F5344CB8AC3E}">
        <p14:creationId xmlns:p14="http://schemas.microsoft.com/office/powerpoint/2010/main" val="140318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F5E0-21B2-3A11-9F16-DB3D0D7E6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70916F52-8019-FA11-363F-BF68B7B56E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80A07A-BCA8-EE20-048F-DCB86E83C8C4}"/>
              </a:ext>
            </a:extLst>
          </p:cNvPr>
          <p:cNvSpPr>
            <a:spLocks noGrp="1"/>
          </p:cNvSpPr>
          <p:nvPr>
            <p:ph type="dt" sz="half" idx="10"/>
          </p:nvPr>
        </p:nvSpPr>
        <p:spPr/>
        <p:txBody>
          <a:bodyPr/>
          <a:lstStyle/>
          <a:p>
            <a:fld id="{355E87C4-1B4C-4B94-B770-592C28A6BD63}" type="datetime1">
              <a:rPr lang="en-SG" smtClean="0"/>
              <a:t>4/3/2023</a:t>
            </a:fld>
            <a:endParaRPr lang="en-SG"/>
          </a:p>
        </p:txBody>
      </p:sp>
      <p:sp>
        <p:nvSpPr>
          <p:cNvPr id="5" name="Footer Placeholder 4">
            <a:extLst>
              <a:ext uri="{FF2B5EF4-FFF2-40B4-BE49-F238E27FC236}">
                <a16:creationId xmlns:a16="http://schemas.microsoft.com/office/drawing/2014/main" id="{65460794-B972-AC5A-95CB-4558795715F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675B6D5-E0CC-5E8E-F79F-374935EE82D5}"/>
              </a:ext>
            </a:extLst>
          </p:cNvPr>
          <p:cNvSpPr>
            <a:spLocks noGrp="1"/>
          </p:cNvSpPr>
          <p:nvPr>
            <p:ph type="sldNum" sz="quarter" idx="12"/>
          </p:nvPr>
        </p:nvSpPr>
        <p:spPr/>
        <p:txBody>
          <a:bodyPr/>
          <a:lstStyle/>
          <a:p>
            <a:fld id="{ECD3E342-1375-4085-88D5-770E13ECF42A}" type="slidenum">
              <a:rPr lang="en-SG" smtClean="0"/>
              <a:t>‹#›</a:t>
            </a:fld>
            <a:endParaRPr lang="en-SG"/>
          </a:p>
        </p:txBody>
      </p:sp>
    </p:spTree>
    <p:extLst>
      <p:ext uri="{BB962C8B-B14F-4D97-AF65-F5344CB8AC3E}">
        <p14:creationId xmlns:p14="http://schemas.microsoft.com/office/powerpoint/2010/main" val="2906106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A1613-186D-57DA-0819-7EA09ACEA68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9AF6AAD-4554-7B7A-3C63-ECB41F8C49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47B8D82D-5A65-0951-0A02-6BAA94E3E1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D1259CB-4F02-47DC-DE36-0464D1D460C7}"/>
              </a:ext>
            </a:extLst>
          </p:cNvPr>
          <p:cNvSpPr>
            <a:spLocks noGrp="1"/>
          </p:cNvSpPr>
          <p:nvPr>
            <p:ph type="dt" sz="half" idx="10"/>
          </p:nvPr>
        </p:nvSpPr>
        <p:spPr/>
        <p:txBody>
          <a:bodyPr/>
          <a:lstStyle/>
          <a:p>
            <a:fld id="{2F419E03-E26E-49CD-8260-06ED5602723B}" type="datetime1">
              <a:rPr lang="en-SG" smtClean="0"/>
              <a:t>4/3/2023</a:t>
            </a:fld>
            <a:endParaRPr lang="en-SG"/>
          </a:p>
        </p:txBody>
      </p:sp>
      <p:sp>
        <p:nvSpPr>
          <p:cNvPr id="6" name="Footer Placeholder 5">
            <a:extLst>
              <a:ext uri="{FF2B5EF4-FFF2-40B4-BE49-F238E27FC236}">
                <a16:creationId xmlns:a16="http://schemas.microsoft.com/office/drawing/2014/main" id="{F59A49F9-5029-D017-7B40-7418E0812BB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CEE7AA3-9ACA-C845-F603-6E1D7A498B0B}"/>
              </a:ext>
            </a:extLst>
          </p:cNvPr>
          <p:cNvSpPr>
            <a:spLocks noGrp="1"/>
          </p:cNvSpPr>
          <p:nvPr>
            <p:ph type="sldNum" sz="quarter" idx="12"/>
          </p:nvPr>
        </p:nvSpPr>
        <p:spPr/>
        <p:txBody>
          <a:bodyPr/>
          <a:lstStyle/>
          <a:p>
            <a:fld id="{ECD3E342-1375-4085-88D5-770E13ECF42A}" type="slidenum">
              <a:rPr lang="en-SG" smtClean="0"/>
              <a:t>‹#›</a:t>
            </a:fld>
            <a:endParaRPr lang="en-SG"/>
          </a:p>
        </p:txBody>
      </p:sp>
    </p:spTree>
    <p:extLst>
      <p:ext uri="{BB962C8B-B14F-4D97-AF65-F5344CB8AC3E}">
        <p14:creationId xmlns:p14="http://schemas.microsoft.com/office/powerpoint/2010/main" val="207707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5F20B-B810-2D15-D12A-70428A45EDDB}"/>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6A18486-2C2F-9F2E-59BE-59DDFA7E20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B5EC5D-7690-DE6E-1D7F-B81F988EB6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9B48B585-F277-FB78-8333-47ECFBCE6F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F15F5B-3193-CB3D-FEFD-14F62AFCD5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ABF91441-A6DE-42D8-077C-DA3B7E067A24}"/>
              </a:ext>
            </a:extLst>
          </p:cNvPr>
          <p:cNvSpPr>
            <a:spLocks noGrp="1"/>
          </p:cNvSpPr>
          <p:nvPr>
            <p:ph type="dt" sz="half" idx="10"/>
          </p:nvPr>
        </p:nvSpPr>
        <p:spPr/>
        <p:txBody>
          <a:bodyPr/>
          <a:lstStyle/>
          <a:p>
            <a:fld id="{88651FFC-8812-4CE0-980D-A63548118239}" type="datetime1">
              <a:rPr lang="en-SG" smtClean="0"/>
              <a:t>4/3/2023</a:t>
            </a:fld>
            <a:endParaRPr lang="en-SG"/>
          </a:p>
        </p:txBody>
      </p:sp>
      <p:sp>
        <p:nvSpPr>
          <p:cNvPr id="8" name="Footer Placeholder 7">
            <a:extLst>
              <a:ext uri="{FF2B5EF4-FFF2-40B4-BE49-F238E27FC236}">
                <a16:creationId xmlns:a16="http://schemas.microsoft.com/office/drawing/2014/main" id="{CE0CFD02-0F4A-4689-D41D-FC55A7B57ADA}"/>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DA9FA43-09FD-369F-8E5E-5FD78E5E55FF}"/>
              </a:ext>
            </a:extLst>
          </p:cNvPr>
          <p:cNvSpPr>
            <a:spLocks noGrp="1"/>
          </p:cNvSpPr>
          <p:nvPr>
            <p:ph type="sldNum" sz="quarter" idx="12"/>
          </p:nvPr>
        </p:nvSpPr>
        <p:spPr/>
        <p:txBody>
          <a:bodyPr/>
          <a:lstStyle/>
          <a:p>
            <a:fld id="{ECD3E342-1375-4085-88D5-770E13ECF42A}" type="slidenum">
              <a:rPr lang="en-SG" smtClean="0"/>
              <a:t>‹#›</a:t>
            </a:fld>
            <a:endParaRPr lang="en-SG"/>
          </a:p>
        </p:txBody>
      </p:sp>
    </p:spTree>
    <p:extLst>
      <p:ext uri="{BB962C8B-B14F-4D97-AF65-F5344CB8AC3E}">
        <p14:creationId xmlns:p14="http://schemas.microsoft.com/office/powerpoint/2010/main" val="2215453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73C0-D6C7-9A77-AC58-9EE7DA8A365A}"/>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C7A70C6-8E3B-42B7-35DD-52BCBF8EE090}"/>
              </a:ext>
            </a:extLst>
          </p:cNvPr>
          <p:cNvSpPr>
            <a:spLocks noGrp="1"/>
          </p:cNvSpPr>
          <p:nvPr>
            <p:ph type="dt" sz="half" idx="10"/>
          </p:nvPr>
        </p:nvSpPr>
        <p:spPr/>
        <p:txBody>
          <a:bodyPr/>
          <a:lstStyle/>
          <a:p>
            <a:fld id="{F9DB3A9B-9CF9-4F42-9B1D-502FB942E915}" type="datetime1">
              <a:rPr lang="en-SG" smtClean="0"/>
              <a:t>4/3/2023</a:t>
            </a:fld>
            <a:endParaRPr lang="en-SG"/>
          </a:p>
        </p:txBody>
      </p:sp>
      <p:sp>
        <p:nvSpPr>
          <p:cNvPr id="4" name="Footer Placeholder 3">
            <a:extLst>
              <a:ext uri="{FF2B5EF4-FFF2-40B4-BE49-F238E27FC236}">
                <a16:creationId xmlns:a16="http://schemas.microsoft.com/office/drawing/2014/main" id="{ECF6C537-3806-47D7-AAC5-CBBF6549B52F}"/>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79B9AA18-B7E6-481E-993F-A04F953DA062}"/>
              </a:ext>
            </a:extLst>
          </p:cNvPr>
          <p:cNvSpPr>
            <a:spLocks noGrp="1"/>
          </p:cNvSpPr>
          <p:nvPr>
            <p:ph type="sldNum" sz="quarter" idx="12"/>
          </p:nvPr>
        </p:nvSpPr>
        <p:spPr/>
        <p:txBody>
          <a:bodyPr/>
          <a:lstStyle/>
          <a:p>
            <a:fld id="{ECD3E342-1375-4085-88D5-770E13ECF42A}" type="slidenum">
              <a:rPr lang="en-SG" smtClean="0"/>
              <a:t>‹#›</a:t>
            </a:fld>
            <a:endParaRPr lang="en-SG"/>
          </a:p>
        </p:txBody>
      </p:sp>
    </p:spTree>
    <p:extLst>
      <p:ext uri="{BB962C8B-B14F-4D97-AF65-F5344CB8AC3E}">
        <p14:creationId xmlns:p14="http://schemas.microsoft.com/office/powerpoint/2010/main" val="1068188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2C935D-5F0A-3043-63BC-D45F93BCE9E5}"/>
              </a:ext>
            </a:extLst>
          </p:cNvPr>
          <p:cNvSpPr>
            <a:spLocks noGrp="1"/>
          </p:cNvSpPr>
          <p:nvPr>
            <p:ph type="dt" sz="half" idx="10"/>
          </p:nvPr>
        </p:nvSpPr>
        <p:spPr/>
        <p:txBody>
          <a:bodyPr/>
          <a:lstStyle/>
          <a:p>
            <a:fld id="{E9292977-330F-4AC5-A06D-20255777DC5E}" type="datetime1">
              <a:rPr lang="en-SG" smtClean="0"/>
              <a:t>4/3/2023</a:t>
            </a:fld>
            <a:endParaRPr lang="en-SG"/>
          </a:p>
        </p:txBody>
      </p:sp>
      <p:sp>
        <p:nvSpPr>
          <p:cNvPr id="3" name="Footer Placeholder 2">
            <a:extLst>
              <a:ext uri="{FF2B5EF4-FFF2-40B4-BE49-F238E27FC236}">
                <a16:creationId xmlns:a16="http://schemas.microsoft.com/office/drawing/2014/main" id="{C6667842-21A0-E7DE-102F-FE0A0EDC3A69}"/>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84CF453-C91C-8377-1636-9A4FCE892B91}"/>
              </a:ext>
            </a:extLst>
          </p:cNvPr>
          <p:cNvSpPr>
            <a:spLocks noGrp="1"/>
          </p:cNvSpPr>
          <p:nvPr>
            <p:ph type="sldNum" sz="quarter" idx="12"/>
          </p:nvPr>
        </p:nvSpPr>
        <p:spPr/>
        <p:txBody>
          <a:bodyPr/>
          <a:lstStyle/>
          <a:p>
            <a:fld id="{ECD3E342-1375-4085-88D5-770E13ECF42A}" type="slidenum">
              <a:rPr lang="en-SG" smtClean="0"/>
              <a:t>‹#›</a:t>
            </a:fld>
            <a:endParaRPr lang="en-SG"/>
          </a:p>
        </p:txBody>
      </p:sp>
    </p:spTree>
    <p:extLst>
      <p:ext uri="{BB962C8B-B14F-4D97-AF65-F5344CB8AC3E}">
        <p14:creationId xmlns:p14="http://schemas.microsoft.com/office/powerpoint/2010/main" val="3913446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2D6A-D5C2-5137-393B-16ED218D0D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C5A6DE1-BE1F-5FE9-C876-76B195A42F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4E7A381-D576-C6F5-C0AC-E2ECD2DE6A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050C4-ADB6-3121-7C46-93715763AFD3}"/>
              </a:ext>
            </a:extLst>
          </p:cNvPr>
          <p:cNvSpPr>
            <a:spLocks noGrp="1"/>
          </p:cNvSpPr>
          <p:nvPr>
            <p:ph type="dt" sz="half" idx="10"/>
          </p:nvPr>
        </p:nvSpPr>
        <p:spPr/>
        <p:txBody>
          <a:bodyPr/>
          <a:lstStyle/>
          <a:p>
            <a:fld id="{A29D8908-077F-4BD7-810A-B713FA0CF57B}" type="datetime1">
              <a:rPr lang="en-SG" smtClean="0"/>
              <a:t>4/3/2023</a:t>
            </a:fld>
            <a:endParaRPr lang="en-SG"/>
          </a:p>
        </p:txBody>
      </p:sp>
      <p:sp>
        <p:nvSpPr>
          <p:cNvPr id="6" name="Footer Placeholder 5">
            <a:extLst>
              <a:ext uri="{FF2B5EF4-FFF2-40B4-BE49-F238E27FC236}">
                <a16:creationId xmlns:a16="http://schemas.microsoft.com/office/drawing/2014/main" id="{D3E18A8C-949B-B0A3-49F3-2DE1F0367DB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A581353-4C16-14C4-3DF5-6FEA4EE91BBC}"/>
              </a:ext>
            </a:extLst>
          </p:cNvPr>
          <p:cNvSpPr>
            <a:spLocks noGrp="1"/>
          </p:cNvSpPr>
          <p:nvPr>
            <p:ph type="sldNum" sz="quarter" idx="12"/>
          </p:nvPr>
        </p:nvSpPr>
        <p:spPr/>
        <p:txBody>
          <a:bodyPr/>
          <a:lstStyle/>
          <a:p>
            <a:fld id="{ECD3E342-1375-4085-88D5-770E13ECF42A}" type="slidenum">
              <a:rPr lang="en-SG" smtClean="0"/>
              <a:t>‹#›</a:t>
            </a:fld>
            <a:endParaRPr lang="en-SG"/>
          </a:p>
        </p:txBody>
      </p:sp>
    </p:spTree>
    <p:extLst>
      <p:ext uri="{BB962C8B-B14F-4D97-AF65-F5344CB8AC3E}">
        <p14:creationId xmlns:p14="http://schemas.microsoft.com/office/powerpoint/2010/main" val="816620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3A0C-E790-92DD-4A97-91B69CAE9A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2BBFCC5-DCB0-6E3D-173B-0E3AFD6E3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F2C645B8-B5B2-F840-3F19-DDC433DC37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150FE-DD86-4C64-60EB-6857A5DFE89B}"/>
              </a:ext>
            </a:extLst>
          </p:cNvPr>
          <p:cNvSpPr>
            <a:spLocks noGrp="1"/>
          </p:cNvSpPr>
          <p:nvPr>
            <p:ph type="dt" sz="half" idx="10"/>
          </p:nvPr>
        </p:nvSpPr>
        <p:spPr/>
        <p:txBody>
          <a:bodyPr/>
          <a:lstStyle/>
          <a:p>
            <a:fld id="{B0B6E5AD-648D-4444-85B8-B09B52B106D6}" type="datetime1">
              <a:rPr lang="en-SG" smtClean="0"/>
              <a:t>4/3/2023</a:t>
            </a:fld>
            <a:endParaRPr lang="en-SG"/>
          </a:p>
        </p:txBody>
      </p:sp>
      <p:sp>
        <p:nvSpPr>
          <p:cNvPr id="6" name="Footer Placeholder 5">
            <a:extLst>
              <a:ext uri="{FF2B5EF4-FFF2-40B4-BE49-F238E27FC236}">
                <a16:creationId xmlns:a16="http://schemas.microsoft.com/office/drawing/2014/main" id="{A59224EF-A1BB-08C3-CAED-218E4DD984B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CC0568B-BF31-1C59-D775-C64D8349453E}"/>
              </a:ext>
            </a:extLst>
          </p:cNvPr>
          <p:cNvSpPr>
            <a:spLocks noGrp="1"/>
          </p:cNvSpPr>
          <p:nvPr>
            <p:ph type="sldNum" sz="quarter" idx="12"/>
          </p:nvPr>
        </p:nvSpPr>
        <p:spPr/>
        <p:txBody>
          <a:bodyPr/>
          <a:lstStyle/>
          <a:p>
            <a:fld id="{ECD3E342-1375-4085-88D5-770E13ECF42A}" type="slidenum">
              <a:rPr lang="en-SG" smtClean="0"/>
              <a:t>‹#›</a:t>
            </a:fld>
            <a:endParaRPr lang="en-SG"/>
          </a:p>
        </p:txBody>
      </p:sp>
    </p:spTree>
    <p:extLst>
      <p:ext uri="{BB962C8B-B14F-4D97-AF65-F5344CB8AC3E}">
        <p14:creationId xmlns:p14="http://schemas.microsoft.com/office/powerpoint/2010/main" val="451735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8325CD-4282-439C-F9DF-AB8017D452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4AF96DE-B7EA-910C-0150-A628886BC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40DD37C-F493-785F-E8BF-9BC66753BE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3D563-9CF4-4F84-A76F-1072B6E201C1}" type="datetime1">
              <a:rPr lang="en-SG" smtClean="0"/>
              <a:t>4/3/2023</a:t>
            </a:fld>
            <a:endParaRPr lang="en-SG"/>
          </a:p>
        </p:txBody>
      </p:sp>
      <p:sp>
        <p:nvSpPr>
          <p:cNvPr id="5" name="Footer Placeholder 4">
            <a:extLst>
              <a:ext uri="{FF2B5EF4-FFF2-40B4-BE49-F238E27FC236}">
                <a16:creationId xmlns:a16="http://schemas.microsoft.com/office/drawing/2014/main" id="{856553E7-DA20-D31B-7B94-B9F5B0C009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0D5BF730-A08D-D367-BC78-BC2C587C68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3E342-1375-4085-88D5-770E13ECF42A}" type="slidenum">
              <a:rPr lang="en-SG" smtClean="0"/>
              <a:t>‹#›</a:t>
            </a:fld>
            <a:endParaRPr lang="en-SG"/>
          </a:p>
        </p:txBody>
      </p:sp>
    </p:spTree>
    <p:extLst>
      <p:ext uri="{BB962C8B-B14F-4D97-AF65-F5344CB8AC3E}">
        <p14:creationId xmlns:p14="http://schemas.microsoft.com/office/powerpoint/2010/main" val="2255765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9AE83-374F-B232-DE2E-9547B5B73D75}"/>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8F0014F-AF3A-1A7F-C20E-E965EFFC83EE}"/>
              </a:ext>
            </a:extLst>
          </p:cNvPr>
          <p:cNvSpPr/>
          <p:nvPr/>
        </p:nvSpPr>
        <p:spPr>
          <a:xfrm>
            <a:off x="0" y="6419850"/>
            <a:ext cx="121920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25C1775F-5514-11CD-D294-047677394F76}"/>
              </a:ext>
            </a:extLst>
          </p:cNvPr>
          <p:cNvSpPr/>
          <p:nvPr/>
        </p:nvSpPr>
        <p:spPr>
          <a:xfrm>
            <a:off x="0" y="0"/>
            <a:ext cx="121920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B3BF0005-A465-6C7F-38FC-7AAD5E45AA59}"/>
              </a:ext>
            </a:extLst>
          </p:cNvPr>
          <p:cNvSpPr/>
          <p:nvPr/>
        </p:nvSpPr>
        <p:spPr>
          <a:xfrm>
            <a:off x="0" y="2971800"/>
            <a:ext cx="1219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000" b="1" dirty="0">
                <a:solidFill>
                  <a:schemeClr val="bg1"/>
                </a:solidFill>
              </a:rPr>
              <a:t>PROJECT GENSHIN</a:t>
            </a:r>
          </a:p>
        </p:txBody>
      </p:sp>
      <p:sp>
        <p:nvSpPr>
          <p:cNvPr id="11" name="Slide Number Placeholder 10">
            <a:extLst>
              <a:ext uri="{FF2B5EF4-FFF2-40B4-BE49-F238E27FC236}">
                <a16:creationId xmlns:a16="http://schemas.microsoft.com/office/drawing/2014/main" id="{6D415A80-5F5B-C93C-B059-7D0A79ADC3BB}"/>
              </a:ext>
            </a:extLst>
          </p:cNvPr>
          <p:cNvSpPr>
            <a:spLocks noGrp="1"/>
          </p:cNvSpPr>
          <p:nvPr>
            <p:ph type="sldNum" sz="quarter" idx="12"/>
          </p:nvPr>
        </p:nvSpPr>
        <p:spPr/>
        <p:txBody>
          <a:bodyPr/>
          <a:lstStyle/>
          <a:p>
            <a:fld id="{ECD3E342-1375-4085-88D5-770E13ECF42A}" type="slidenum">
              <a:rPr lang="en-SG" smtClean="0"/>
              <a:t>1</a:t>
            </a:fld>
            <a:endParaRPr lang="en-SG"/>
          </a:p>
        </p:txBody>
      </p:sp>
      <p:sp>
        <p:nvSpPr>
          <p:cNvPr id="2" name="Rectangle 1">
            <a:extLst>
              <a:ext uri="{FF2B5EF4-FFF2-40B4-BE49-F238E27FC236}">
                <a16:creationId xmlns:a16="http://schemas.microsoft.com/office/drawing/2014/main" id="{F43BBF53-7E97-FF32-AD2B-3C634ED9DB39}"/>
              </a:ext>
            </a:extLst>
          </p:cNvPr>
          <p:cNvSpPr/>
          <p:nvPr/>
        </p:nvSpPr>
        <p:spPr>
          <a:xfrm>
            <a:off x="0" y="4175125"/>
            <a:ext cx="12192000" cy="914400"/>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000" b="1" dirty="0">
                <a:solidFill>
                  <a:schemeClr val="bg1"/>
                </a:solidFill>
              </a:rPr>
              <a:t>Jason Chuang</a:t>
            </a:r>
          </a:p>
        </p:txBody>
      </p:sp>
    </p:spTree>
    <p:extLst>
      <p:ext uri="{BB962C8B-B14F-4D97-AF65-F5344CB8AC3E}">
        <p14:creationId xmlns:p14="http://schemas.microsoft.com/office/powerpoint/2010/main" val="4222678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THE ARCHETYPES</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10</a:t>
            </a:fld>
            <a:endParaRPr lang="en-SG"/>
          </a:p>
        </p:txBody>
      </p:sp>
      <p:graphicFrame>
        <p:nvGraphicFramePr>
          <p:cNvPr id="2" name="Table 2">
            <a:extLst>
              <a:ext uri="{FF2B5EF4-FFF2-40B4-BE49-F238E27FC236}">
                <a16:creationId xmlns:a16="http://schemas.microsoft.com/office/drawing/2014/main" id="{715B74A5-DFEF-C6D8-9C26-70F53478CDBE}"/>
              </a:ext>
            </a:extLst>
          </p:cNvPr>
          <p:cNvGraphicFramePr>
            <a:graphicFrameLocks noGrp="1"/>
          </p:cNvGraphicFramePr>
          <p:nvPr>
            <p:extLst>
              <p:ext uri="{D42A27DB-BD31-4B8C-83A1-F6EECF244321}">
                <p14:modId xmlns:p14="http://schemas.microsoft.com/office/powerpoint/2010/main" val="361408146"/>
              </p:ext>
            </p:extLst>
          </p:nvPr>
        </p:nvGraphicFramePr>
        <p:xfrm>
          <a:off x="1195386" y="951230"/>
          <a:ext cx="9791700" cy="1402080"/>
        </p:xfrm>
        <a:graphic>
          <a:graphicData uri="http://schemas.openxmlformats.org/drawingml/2006/table">
            <a:tbl>
              <a:tblPr firstRow="1" bandRow="1">
                <a:tableStyleId>{5C22544A-7EE6-4342-B048-85BDC9FD1C3A}</a:tableStyleId>
              </a:tblPr>
              <a:tblGrid>
                <a:gridCol w="2447925">
                  <a:extLst>
                    <a:ext uri="{9D8B030D-6E8A-4147-A177-3AD203B41FA5}">
                      <a16:colId xmlns:a16="http://schemas.microsoft.com/office/drawing/2014/main" val="705303254"/>
                    </a:ext>
                  </a:extLst>
                </a:gridCol>
                <a:gridCol w="2447925">
                  <a:extLst>
                    <a:ext uri="{9D8B030D-6E8A-4147-A177-3AD203B41FA5}">
                      <a16:colId xmlns:a16="http://schemas.microsoft.com/office/drawing/2014/main" val="958863041"/>
                    </a:ext>
                  </a:extLst>
                </a:gridCol>
                <a:gridCol w="2447925">
                  <a:extLst>
                    <a:ext uri="{9D8B030D-6E8A-4147-A177-3AD203B41FA5}">
                      <a16:colId xmlns:a16="http://schemas.microsoft.com/office/drawing/2014/main" val="405651453"/>
                    </a:ext>
                  </a:extLst>
                </a:gridCol>
                <a:gridCol w="2447925">
                  <a:extLst>
                    <a:ext uri="{9D8B030D-6E8A-4147-A177-3AD203B41FA5}">
                      <a16:colId xmlns:a16="http://schemas.microsoft.com/office/drawing/2014/main" val="3622398824"/>
                    </a:ext>
                  </a:extLst>
                </a:gridCol>
              </a:tblGrid>
              <a:tr h="376131">
                <a:tc>
                  <a:txBody>
                    <a:bodyPr/>
                    <a:lstStyle/>
                    <a:p>
                      <a:pPr algn="ctr"/>
                      <a:r>
                        <a:rPr lang="en-SG" sz="3600" b="0" dirty="0">
                          <a:solidFill>
                            <a:schemeClr val="bg1"/>
                          </a:solidFill>
                        </a:rPr>
                        <a:t>Freshman</a:t>
                      </a:r>
                    </a:p>
                  </a:txBody>
                  <a:tcPr/>
                </a:tc>
                <a:tc>
                  <a:txBody>
                    <a:bodyPr/>
                    <a:lstStyle/>
                    <a:p>
                      <a:pPr algn="ctr"/>
                      <a:r>
                        <a:rPr lang="en-SG" sz="3600" b="0" dirty="0">
                          <a:solidFill>
                            <a:schemeClr val="bg1"/>
                          </a:solidFill>
                        </a:rPr>
                        <a:t>Sophomore</a:t>
                      </a:r>
                    </a:p>
                  </a:txBody>
                  <a:tcPr>
                    <a:solidFill>
                      <a:srgbClr val="FFC000"/>
                    </a:solidFill>
                  </a:tcPr>
                </a:tc>
                <a:tc>
                  <a:txBody>
                    <a:bodyPr/>
                    <a:lstStyle/>
                    <a:p>
                      <a:pPr algn="ctr"/>
                      <a:r>
                        <a:rPr lang="en-SG" sz="3600" b="0" dirty="0">
                          <a:solidFill>
                            <a:schemeClr val="bg1"/>
                          </a:solidFill>
                        </a:rPr>
                        <a:t>Junior</a:t>
                      </a:r>
                    </a:p>
                  </a:txBody>
                  <a:tcPr>
                    <a:solidFill>
                      <a:srgbClr val="00B050"/>
                    </a:solidFill>
                  </a:tcPr>
                </a:tc>
                <a:tc>
                  <a:txBody>
                    <a:bodyPr/>
                    <a:lstStyle/>
                    <a:p>
                      <a:pPr algn="ctr"/>
                      <a:r>
                        <a:rPr lang="en-SG" sz="3600" b="0" dirty="0">
                          <a:solidFill>
                            <a:schemeClr val="bg1"/>
                          </a:solidFill>
                        </a:rPr>
                        <a:t>Senior</a:t>
                      </a:r>
                    </a:p>
                  </a:txBody>
                  <a:tcPr>
                    <a:solidFill>
                      <a:srgbClr val="C00000"/>
                    </a:solidFill>
                  </a:tcPr>
                </a:tc>
                <a:extLst>
                  <a:ext uri="{0D108BD9-81ED-4DB2-BD59-A6C34878D82A}">
                    <a16:rowId xmlns:a16="http://schemas.microsoft.com/office/drawing/2014/main" val="701885721"/>
                  </a:ext>
                </a:extLst>
              </a:tr>
              <a:tr h="376131">
                <a:tc>
                  <a:txBody>
                    <a:bodyPr/>
                    <a:lstStyle/>
                    <a:p>
                      <a:pPr algn="ctr"/>
                      <a:r>
                        <a:rPr lang="en-SG" sz="4400" b="1" dirty="0">
                          <a:solidFill>
                            <a:schemeClr val="tx1"/>
                          </a:solidFill>
                        </a:rPr>
                        <a:t>37.2%</a:t>
                      </a:r>
                    </a:p>
                  </a:txBody>
                  <a:tcPr>
                    <a:solidFill>
                      <a:schemeClr val="accent1">
                        <a:lumMod val="20000"/>
                        <a:lumOff val="80000"/>
                      </a:schemeClr>
                    </a:solidFill>
                  </a:tcPr>
                </a:tc>
                <a:tc>
                  <a:txBody>
                    <a:bodyPr/>
                    <a:lstStyle/>
                    <a:p>
                      <a:pPr algn="ctr"/>
                      <a:r>
                        <a:rPr lang="en-SG" sz="4400" b="1" dirty="0">
                          <a:solidFill>
                            <a:schemeClr val="tx1"/>
                          </a:solidFill>
                        </a:rPr>
                        <a:t>15.9%</a:t>
                      </a:r>
                    </a:p>
                  </a:txBody>
                  <a:tcPr>
                    <a:solidFill>
                      <a:schemeClr val="accent4">
                        <a:lumMod val="20000"/>
                        <a:lumOff val="80000"/>
                      </a:schemeClr>
                    </a:solidFill>
                  </a:tcPr>
                </a:tc>
                <a:tc>
                  <a:txBody>
                    <a:bodyPr/>
                    <a:lstStyle/>
                    <a:p>
                      <a:pPr algn="ctr"/>
                      <a:r>
                        <a:rPr lang="en-SG" sz="4400" b="1" dirty="0">
                          <a:solidFill>
                            <a:schemeClr val="tx1"/>
                          </a:solidFill>
                        </a:rPr>
                        <a:t>38.4%</a:t>
                      </a:r>
                    </a:p>
                  </a:txBody>
                  <a:tcPr>
                    <a:solidFill>
                      <a:schemeClr val="accent6">
                        <a:lumMod val="20000"/>
                        <a:lumOff val="80000"/>
                      </a:schemeClr>
                    </a:solidFill>
                  </a:tcPr>
                </a:tc>
                <a:tc>
                  <a:txBody>
                    <a:bodyPr/>
                    <a:lstStyle/>
                    <a:p>
                      <a:pPr algn="ctr"/>
                      <a:r>
                        <a:rPr lang="en-SG" sz="4400" b="1" dirty="0">
                          <a:solidFill>
                            <a:schemeClr val="tx1"/>
                          </a:solidFill>
                        </a:rPr>
                        <a:t>8.5%</a:t>
                      </a:r>
                    </a:p>
                  </a:txBody>
                  <a:tcPr>
                    <a:solidFill>
                      <a:schemeClr val="accent2">
                        <a:lumMod val="20000"/>
                        <a:lumOff val="80000"/>
                      </a:schemeClr>
                    </a:solidFill>
                  </a:tcPr>
                </a:tc>
                <a:extLst>
                  <a:ext uri="{0D108BD9-81ED-4DB2-BD59-A6C34878D82A}">
                    <a16:rowId xmlns:a16="http://schemas.microsoft.com/office/drawing/2014/main" val="943720127"/>
                  </a:ext>
                </a:extLst>
              </a:tr>
            </a:tbl>
          </a:graphicData>
        </a:graphic>
      </p:graphicFrame>
      <p:pic>
        <p:nvPicPr>
          <p:cNvPr id="4" name="Picture 3" descr="Chart, box and whisker chart&#10;&#10;Description automatically generated">
            <a:extLst>
              <a:ext uri="{FF2B5EF4-FFF2-40B4-BE49-F238E27FC236}">
                <a16:creationId xmlns:a16="http://schemas.microsoft.com/office/drawing/2014/main" id="{E77F8C51-43EE-ED1B-0049-C99099BB2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849" y="2406650"/>
            <a:ext cx="5438775" cy="4314825"/>
          </a:xfrm>
          <a:prstGeom prst="rect">
            <a:avLst/>
          </a:prstGeom>
        </p:spPr>
      </p:pic>
    </p:spTree>
    <p:extLst>
      <p:ext uri="{BB962C8B-B14F-4D97-AF65-F5344CB8AC3E}">
        <p14:creationId xmlns:p14="http://schemas.microsoft.com/office/powerpoint/2010/main" val="2128016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THE ARCHETYPES (SUMMARY TABLE)</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11</a:t>
            </a:fld>
            <a:endParaRPr lang="en-SG"/>
          </a:p>
        </p:txBody>
      </p:sp>
      <p:graphicFrame>
        <p:nvGraphicFramePr>
          <p:cNvPr id="3" name="Table 2">
            <a:extLst>
              <a:ext uri="{FF2B5EF4-FFF2-40B4-BE49-F238E27FC236}">
                <a16:creationId xmlns:a16="http://schemas.microsoft.com/office/drawing/2014/main" id="{9135F2A4-F61F-0273-9614-3AB24485EA6F}"/>
              </a:ext>
            </a:extLst>
          </p:cNvPr>
          <p:cNvGraphicFramePr>
            <a:graphicFrameLocks noGrp="1"/>
          </p:cNvGraphicFramePr>
          <p:nvPr>
            <p:extLst>
              <p:ext uri="{D42A27DB-BD31-4B8C-83A1-F6EECF244321}">
                <p14:modId xmlns:p14="http://schemas.microsoft.com/office/powerpoint/2010/main" val="1781220368"/>
              </p:ext>
            </p:extLst>
          </p:nvPr>
        </p:nvGraphicFramePr>
        <p:xfrm>
          <a:off x="395287" y="1098592"/>
          <a:ext cx="11391900" cy="5135838"/>
        </p:xfrm>
        <a:graphic>
          <a:graphicData uri="http://schemas.openxmlformats.org/drawingml/2006/table">
            <a:tbl>
              <a:tblPr>
                <a:tableStyleId>{D7AC3CCA-C797-4891-BE02-D94E43425B78}</a:tableStyleId>
              </a:tblPr>
              <a:tblGrid>
                <a:gridCol w="2278380">
                  <a:extLst>
                    <a:ext uri="{9D8B030D-6E8A-4147-A177-3AD203B41FA5}">
                      <a16:colId xmlns:a16="http://schemas.microsoft.com/office/drawing/2014/main" val="1514372772"/>
                    </a:ext>
                  </a:extLst>
                </a:gridCol>
                <a:gridCol w="2278380">
                  <a:extLst>
                    <a:ext uri="{9D8B030D-6E8A-4147-A177-3AD203B41FA5}">
                      <a16:colId xmlns:a16="http://schemas.microsoft.com/office/drawing/2014/main" val="1732655300"/>
                    </a:ext>
                  </a:extLst>
                </a:gridCol>
                <a:gridCol w="2278380">
                  <a:extLst>
                    <a:ext uri="{9D8B030D-6E8A-4147-A177-3AD203B41FA5}">
                      <a16:colId xmlns:a16="http://schemas.microsoft.com/office/drawing/2014/main" val="3573775779"/>
                    </a:ext>
                  </a:extLst>
                </a:gridCol>
                <a:gridCol w="2278380">
                  <a:extLst>
                    <a:ext uri="{9D8B030D-6E8A-4147-A177-3AD203B41FA5}">
                      <a16:colId xmlns:a16="http://schemas.microsoft.com/office/drawing/2014/main" val="1228124720"/>
                    </a:ext>
                  </a:extLst>
                </a:gridCol>
                <a:gridCol w="2278380">
                  <a:extLst>
                    <a:ext uri="{9D8B030D-6E8A-4147-A177-3AD203B41FA5}">
                      <a16:colId xmlns:a16="http://schemas.microsoft.com/office/drawing/2014/main" val="3670617885"/>
                    </a:ext>
                  </a:extLst>
                </a:gridCol>
              </a:tblGrid>
              <a:tr h="0">
                <a:tc>
                  <a:txBody>
                    <a:bodyPr/>
                    <a:lstStyle/>
                    <a:p>
                      <a:pPr algn="ctr"/>
                      <a:r>
                        <a:rPr lang="en-SG" sz="1800" b="1" dirty="0">
                          <a:solidFill>
                            <a:schemeClr val="bg1"/>
                          </a:solidFill>
                          <a:effectLst/>
                        </a:rPr>
                        <a:t>Variables</a:t>
                      </a:r>
                    </a:p>
                  </a:txBody>
                  <a:tcPr marL="52261" marR="52261" marT="24120" marB="24120" anchor="ctr">
                    <a:solidFill>
                      <a:schemeClr val="tx1"/>
                    </a:solidFill>
                  </a:tcPr>
                </a:tc>
                <a:tc>
                  <a:txBody>
                    <a:bodyPr/>
                    <a:lstStyle/>
                    <a:p>
                      <a:pPr algn="ctr"/>
                      <a:r>
                        <a:rPr lang="en-SG" sz="1800" b="1" dirty="0">
                          <a:solidFill>
                            <a:schemeClr val="bg1"/>
                          </a:solidFill>
                          <a:effectLst/>
                        </a:rPr>
                        <a:t>Freshman</a:t>
                      </a:r>
                    </a:p>
                  </a:txBody>
                  <a:tcPr marL="52261" marR="52261" marT="24120" marB="24120" anchor="ctr">
                    <a:solidFill>
                      <a:schemeClr val="accent1"/>
                    </a:solidFill>
                  </a:tcPr>
                </a:tc>
                <a:tc>
                  <a:txBody>
                    <a:bodyPr/>
                    <a:lstStyle/>
                    <a:p>
                      <a:pPr algn="ctr"/>
                      <a:r>
                        <a:rPr lang="en-SG" sz="1800" b="1" dirty="0">
                          <a:solidFill>
                            <a:schemeClr val="bg1"/>
                          </a:solidFill>
                          <a:effectLst/>
                        </a:rPr>
                        <a:t>Sophomore</a:t>
                      </a:r>
                    </a:p>
                  </a:txBody>
                  <a:tcPr marL="52261" marR="52261" marT="24120" marB="24120" anchor="ctr">
                    <a:solidFill>
                      <a:srgbClr val="FFC000"/>
                    </a:solidFill>
                  </a:tcPr>
                </a:tc>
                <a:tc>
                  <a:txBody>
                    <a:bodyPr/>
                    <a:lstStyle/>
                    <a:p>
                      <a:pPr algn="ctr"/>
                      <a:r>
                        <a:rPr lang="en-SG" sz="1800" b="1" dirty="0">
                          <a:solidFill>
                            <a:schemeClr val="bg1"/>
                          </a:solidFill>
                          <a:effectLst/>
                        </a:rPr>
                        <a:t>Junior</a:t>
                      </a:r>
                    </a:p>
                  </a:txBody>
                  <a:tcPr marL="52261" marR="52261" marT="24120" marB="24120" anchor="ctr">
                    <a:solidFill>
                      <a:srgbClr val="00B050"/>
                    </a:solidFill>
                  </a:tcPr>
                </a:tc>
                <a:tc>
                  <a:txBody>
                    <a:bodyPr/>
                    <a:lstStyle/>
                    <a:p>
                      <a:pPr algn="ctr"/>
                      <a:r>
                        <a:rPr lang="en-SG" sz="1800" b="1" dirty="0">
                          <a:solidFill>
                            <a:schemeClr val="bg1"/>
                          </a:solidFill>
                          <a:effectLst/>
                        </a:rPr>
                        <a:t>Senior</a:t>
                      </a:r>
                    </a:p>
                  </a:txBody>
                  <a:tcPr marL="52261" marR="52261" marT="24120" marB="24120" anchor="ctr">
                    <a:solidFill>
                      <a:srgbClr val="C00000"/>
                    </a:solidFill>
                  </a:tcPr>
                </a:tc>
                <a:extLst>
                  <a:ext uri="{0D108BD9-81ED-4DB2-BD59-A6C34878D82A}">
                    <a16:rowId xmlns:a16="http://schemas.microsoft.com/office/drawing/2014/main" val="3665354168"/>
                  </a:ext>
                </a:extLst>
              </a:tr>
              <a:tr h="0">
                <a:tc>
                  <a:txBody>
                    <a:bodyPr/>
                    <a:lstStyle/>
                    <a:p>
                      <a:pPr algn="l"/>
                      <a:r>
                        <a:rPr lang="en-SG" sz="1100">
                          <a:solidFill>
                            <a:sysClr val="windowText" lastClr="000000"/>
                          </a:solidFill>
                          <a:effectLst/>
                        </a:rPr>
                        <a:t>active days</a:t>
                      </a:r>
                    </a:p>
                  </a:txBody>
                  <a:tcPr marL="52261" marR="52261" marT="24120" marB="24120" anchor="ctr"/>
                </a:tc>
                <a:tc>
                  <a:txBody>
                    <a:bodyPr/>
                    <a:lstStyle/>
                    <a:p>
                      <a:pPr algn="ctr"/>
                      <a:r>
                        <a:rPr lang="en-SG" sz="1100">
                          <a:solidFill>
                            <a:sysClr val="windowText" lastClr="000000"/>
                          </a:solidFill>
                          <a:effectLst/>
                        </a:rPr>
                        <a:t>092-258</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203-495</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414-586</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557-840</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1304370487"/>
                  </a:ext>
                </a:extLst>
              </a:tr>
              <a:tr h="0">
                <a:tc>
                  <a:txBody>
                    <a:bodyPr/>
                    <a:lstStyle/>
                    <a:p>
                      <a:pPr algn="l"/>
                      <a:r>
                        <a:rPr lang="en-SG" sz="1100">
                          <a:solidFill>
                            <a:sysClr val="windowText" lastClr="000000"/>
                          </a:solidFill>
                          <a:effectLst/>
                        </a:rPr>
                        <a:t>level</a:t>
                      </a:r>
                    </a:p>
                  </a:txBody>
                  <a:tcPr marL="52261" marR="52261" marT="24120" marB="24120" anchor="ctr"/>
                </a:tc>
                <a:tc>
                  <a:txBody>
                    <a:bodyPr/>
                    <a:lstStyle/>
                    <a:p>
                      <a:pPr algn="ctr"/>
                      <a:r>
                        <a:rPr lang="en-SG" sz="1100">
                          <a:solidFill>
                            <a:sysClr val="windowText" lastClr="000000"/>
                          </a:solidFill>
                          <a:effectLst/>
                        </a:rPr>
                        <a:t>45-55</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55-58</a:t>
                      </a:r>
                    </a:p>
                  </a:txBody>
                  <a:tcPr marL="52261" marR="52261" marT="24120" marB="24120" anchor="ctr">
                    <a:solidFill>
                      <a:schemeClr val="accent4">
                        <a:lumMod val="20000"/>
                        <a:lumOff val="80000"/>
                      </a:schemeClr>
                    </a:solidFill>
                  </a:tcPr>
                </a:tc>
                <a:tc>
                  <a:txBody>
                    <a:bodyPr/>
                    <a:lstStyle/>
                    <a:p>
                      <a:pPr algn="ctr"/>
                      <a:r>
                        <a:rPr lang="en-SG" sz="1100">
                          <a:solidFill>
                            <a:sysClr val="windowText" lastClr="000000"/>
                          </a:solidFill>
                          <a:effectLst/>
                        </a:rPr>
                        <a:t>57-60</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59-60</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2976929779"/>
                  </a:ext>
                </a:extLst>
              </a:tr>
              <a:tr h="0">
                <a:tc>
                  <a:txBody>
                    <a:bodyPr/>
                    <a:lstStyle/>
                    <a:p>
                      <a:pPr algn="l"/>
                      <a:r>
                        <a:rPr lang="en-SG" sz="1100" dirty="0">
                          <a:solidFill>
                            <a:sysClr val="windowText" lastClr="000000"/>
                          </a:solidFill>
                          <a:effectLst/>
                        </a:rPr>
                        <a:t>achievements</a:t>
                      </a:r>
                    </a:p>
                  </a:txBody>
                  <a:tcPr marL="52261" marR="52261" marT="24120" marB="24120" anchor="ctr"/>
                </a:tc>
                <a:tc>
                  <a:txBody>
                    <a:bodyPr/>
                    <a:lstStyle/>
                    <a:p>
                      <a:pPr algn="ctr"/>
                      <a:r>
                        <a:rPr lang="en-SG" sz="1100">
                          <a:solidFill>
                            <a:sysClr val="windowText" lastClr="000000"/>
                          </a:solidFill>
                          <a:effectLst/>
                        </a:rPr>
                        <a:t>240-406</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394-628</a:t>
                      </a:r>
                    </a:p>
                  </a:txBody>
                  <a:tcPr marL="52261" marR="52261" marT="24120" marB="24120" anchor="ctr">
                    <a:solidFill>
                      <a:schemeClr val="accent4">
                        <a:lumMod val="20000"/>
                        <a:lumOff val="80000"/>
                      </a:schemeClr>
                    </a:solidFill>
                  </a:tcPr>
                </a:tc>
                <a:tc>
                  <a:txBody>
                    <a:bodyPr/>
                    <a:lstStyle/>
                    <a:p>
                      <a:pPr algn="ctr"/>
                      <a:r>
                        <a:rPr lang="en-SG" sz="1100">
                          <a:solidFill>
                            <a:sysClr val="windowText" lastClr="000000"/>
                          </a:solidFill>
                          <a:effectLst/>
                        </a:rPr>
                        <a:t>628-872</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750-875</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2485162857"/>
                  </a:ext>
                </a:extLst>
              </a:tr>
              <a:tr h="0">
                <a:tc>
                  <a:txBody>
                    <a:bodyPr/>
                    <a:lstStyle/>
                    <a:p>
                      <a:pPr algn="l"/>
                      <a:r>
                        <a:rPr lang="en-SG" sz="1100" dirty="0">
                          <a:solidFill>
                            <a:sysClr val="windowText" lastClr="000000"/>
                          </a:solidFill>
                          <a:effectLst/>
                        </a:rPr>
                        <a:t>characters</a:t>
                      </a:r>
                    </a:p>
                  </a:txBody>
                  <a:tcPr marL="52261" marR="52261" marT="24120" marB="24120" anchor="ctr"/>
                </a:tc>
                <a:tc>
                  <a:txBody>
                    <a:bodyPr/>
                    <a:lstStyle/>
                    <a:p>
                      <a:pPr algn="ctr"/>
                      <a:r>
                        <a:rPr lang="en-SG" sz="1100" dirty="0">
                          <a:solidFill>
                            <a:sysClr val="windowText" lastClr="000000"/>
                          </a:solidFill>
                          <a:effectLst/>
                        </a:rPr>
                        <a:t>26-36</a:t>
                      </a:r>
                    </a:p>
                  </a:txBody>
                  <a:tcPr marL="52261" marR="52261" marT="24120" marB="24120" anchor="ctr">
                    <a:solidFill>
                      <a:schemeClr val="accent5">
                        <a:lumMod val="40000"/>
                        <a:lumOff val="60000"/>
                      </a:schemeClr>
                    </a:solidFill>
                  </a:tcPr>
                </a:tc>
                <a:tc>
                  <a:txBody>
                    <a:bodyPr/>
                    <a:lstStyle/>
                    <a:p>
                      <a:pPr algn="ctr"/>
                      <a:r>
                        <a:rPr lang="en-SG" sz="1100">
                          <a:solidFill>
                            <a:sysClr val="windowText" lastClr="000000"/>
                          </a:solidFill>
                          <a:effectLst/>
                        </a:rPr>
                        <a:t>34-46</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42-50</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45-54</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2274239990"/>
                  </a:ext>
                </a:extLst>
              </a:tr>
              <a:tr h="164019">
                <a:tc>
                  <a:txBody>
                    <a:bodyPr/>
                    <a:lstStyle/>
                    <a:p>
                      <a:pPr algn="l"/>
                      <a:r>
                        <a:rPr lang="en-SG" sz="1100">
                          <a:solidFill>
                            <a:sysClr val="windowText" lastClr="000000"/>
                          </a:solidFill>
                          <a:effectLst/>
                        </a:rPr>
                        <a:t>5-star characters</a:t>
                      </a:r>
                    </a:p>
                  </a:txBody>
                  <a:tcPr marL="52261" marR="52261" marT="24120" marB="24120" anchor="ctr"/>
                </a:tc>
                <a:tc>
                  <a:txBody>
                    <a:bodyPr/>
                    <a:lstStyle/>
                    <a:p>
                      <a:pPr algn="ctr"/>
                      <a:r>
                        <a:rPr lang="en-SG" sz="1100">
                          <a:solidFill>
                            <a:sysClr val="windowText" lastClr="000000"/>
                          </a:solidFill>
                          <a:effectLst/>
                        </a:rPr>
                        <a:t>2-5</a:t>
                      </a:r>
                    </a:p>
                  </a:txBody>
                  <a:tcPr marL="52261" marR="52261" marT="24120" marB="24120" anchor="ctr">
                    <a:solidFill>
                      <a:schemeClr val="accent5">
                        <a:lumMod val="40000"/>
                        <a:lumOff val="60000"/>
                      </a:schemeClr>
                    </a:solidFill>
                  </a:tcPr>
                </a:tc>
                <a:tc>
                  <a:txBody>
                    <a:bodyPr/>
                    <a:lstStyle/>
                    <a:p>
                      <a:pPr algn="ctr"/>
                      <a:r>
                        <a:rPr lang="en-SG" sz="1100">
                          <a:solidFill>
                            <a:sysClr val="windowText" lastClr="000000"/>
                          </a:solidFill>
                          <a:effectLst/>
                        </a:rPr>
                        <a:t>3-7</a:t>
                      </a:r>
                    </a:p>
                  </a:txBody>
                  <a:tcPr marL="52261" marR="52261" marT="24120" marB="24120" anchor="ctr">
                    <a:solidFill>
                      <a:schemeClr val="accent4">
                        <a:lumMod val="20000"/>
                        <a:lumOff val="80000"/>
                      </a:schemeClr>
                    </a:solidFill>
                  </a:tcPr>
                </a:tc>
                <a:tc>
                  <a:txBody>
                    <a:bodyPr/>
                    <a:lstStyle/>
                    <a:p>
                      <a:pPr algn="ctr"/>
                      <a:r>
                        <a:rPr lang="en-SG" sz="1100">
                          <a:solidFill>
                            <a:sysClr val="windowText" lastClr="000000"/>
                          </a:solidFill>
                          <a:effectLst/>
                        </a:rPr>
                        <a:t>6-8</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7-8</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2320343074"/>
                  </a:ext>
                </a:extLst>
              </a:tr>
              <a:tr h="0">
                <a:tc>
                  <a:txBody>
                    <a:bodyPr/>
                    <a:lstStyle/>
                    <a:p>
                      <a:pPr algn="l"/>
                      <a:r>
                        <a:rPr lang="en-SG" sz="1100" dirty="0">
                          <a:solidFill>
                            <a:sysClr val="windowText" lastClr="000000"/>
                          </a:solidFill>
                          <a:effectLst/>
                        </a:rPr>
                        <a:t>constellation among 5-star characters</a:t>
                      </a:r>
                    </a:p>
                  </a:txBody>
                  <a:tcPr marL="52261" marR="52261" marT="24120" marB="24120" anchor="ctr"/>
                </a:tc>
                <a:tc>
                  <a:txBody>
                    <a:bodyPr/>
                    <a:lstStyle/>
                    <a:p>
                      <a:pPr algn="ctr"/>
                      <a:r>
                        <a:rPr lang="en-SG" sz="1100" dirty="0">
                          <a:solidFill>
                            <a:sysClr val="windowText" lastClr="000000"/>
                          </a:solidFill>
                          <a:effectLst/>
                        </a:rPr>
                        <a:t>0-1</a:t>
                      </a:r>
                    </a:p>
                  </a:txBody>
                  <a:tcPr marL="52261" marR="52261" marT="24120" marB="24120" anchor="ctr">
                    <a:solidFill>
                      <a:schemeClr val="accent5">
                        <a:lumMod val="40000"/>
                        <a:lumOff val="60000"/>
                      </a:schemeClr>
                    </a:solidFill>
                  </a:tcPr>
                </a:tc>
                <a:tc>
                  <a:txBody>
                    <a:bodyPr/>
                    <a:lstStyle/>
                    <a:p>
                      <a:pPr algn="ctr"/>
                      <a:r>
                        <a:rPr lang="en-SG" sz="1100">
                          <a:solidFill>
                            <a:sysClr val="windowText" lastClr="000000"/>
                          </a:solidFill>
                          <a:effectLst/>
                        </a:rPr>
                        <a:t>0-3</a:t>
                      </a:r>
                    </a:p>
                  </a:txBody>
                  <a:tcPr marL="52261" marR="52261" marT="24120" marB="24120" anchor="ctr">
                    <a:solidFill>
                      <a:schemeClr val="accent4">
                        <a:lumMod val="20000"/>
                        <a:lumOff val="80000"/>
                      </a:schemeClr>
                    </a:solidFill>
                  </a:tcPr>
                </a:tc>
                <a:tc>
                  <a:txBody>
                    <a:bodyPr/>
                    <a:lstStyle/>
                    <a:p>
                      <a:pPr algn="ctr"/>
                      <a:r>
                        <a:rPr lang="en-SG" sz="1100">
                          <a:solidFill>
                            <a:sysClr val="windowText" lastClr="000000"/>
                          </a:solidFill>
                          <a:effectLst/>
                        </a:rPr>
                        <a:t>1-5</a:t>
                      </a:r>
                    </a:p>
                  </a:txBody>
                  <a:tcPr marL="52261" marR="52261" marT="24120" marB="24120" anchor="ctr">
                    <a:solidFill>
                      <a:schemeClr val="accent6">
                        <a:lumMod val="20000"/>
                        <a:lumOff val="80000"/>
                      </a:schemeClr>
                    </a:solidFill>
                  </a:tcPr>
                </a:tc>
                <a:tc>
                  <a:txBody>
                    <a:bodyPr/>
                    <a:lstStyle/>
                    <a:p>
                      <a:pPr algn="ctr"/>
                      <a:r>
                        <a:rPr lang="en-SG" sz="1100">
                          <a:solidFill>
                            <a:sysClr val="windowText" lastClr="000000"/>
                          </a:solidFill>
                          <a:effectLst/>
                        </a:rPr>
                        <a:t>1-9</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3795028706"/>
                  </a:ext>
                </a:extLst>
              </a:tr>
              <a:tr h="0">
                <a:tc>
                  <a:txBody>
                    <a:bodyPr/>
                    <a:lstStyle/>
                    <a:p>
                      <a:pPr algn="l"/>
                      <a:r>
                        <a:rPr lang="en-SG" sz="1100">
                          <a:solidFill>
                            <a:sysClr val="windowText" lastClr="000000"/>
                          </a:solidFill>
                          <a:effectLst/>
                        </a:rPr>
                        <a:t>5-star weapons</a:t>
                      </a:r>
                    </a:p>
                  </a:txBody>
                  <a:tcPr marL="52261" marR="52261" marT="24120" marB="24120" anchor="ctr"/>
                </a:tc>
                <a:tc>
                  <a:txBody>
                    <a:bodyPr/>
                    <a:lstStyle/>
                    <a:p>
                      <a:pPr algn="ctr"/>
                      <a:r>
                        <a:rPr lang="en-SG" sz="1100" dirty="0">
                          <a:solidFill>
                            <a:sysClr val="windowText" lastClr="000000"/>
                          </a:solidFill>
                          <a:effectLst/>
                        </a:rPr>
                        <a:t>0-1</a:t>
                      </a:r>
                    </a:p>
                  </a:txBody>
                  <a:tcPr marL="52261" marR="52261" marT="24120" marB="24120" anchor="ctr">
                    <a:solidFill>
                      <a:schemeClr val="accent5">
                        <a:lumMod val="40000"/>
                        <a:lumOff val="60000"/>
                      </a:schemeClr>
                    </a:solidFill>
                  </a:tcPr>
                </a:tc>
                <a:tc>
                  <a:txBody>
                    <a:bodyPr/>
                    <a:lstStyle/>
                    <a:p>
                      <a:pPr algn="ctr"/>
                      <a:r>
                        <a:rPr lang="en-SG" sz="1100">
                          <a:solidFill>
                            <a:sysClr val="windowText" lastClr="000000"/>
                          </a:solidFill>
                          <a:effectLst/>
                        </a:rPr>
                        <a:t>0-3</a:t>
                      </a:r>
                    </a:p>
                  </a:txBody>
                  <a:tcPr marL="52261" marR="52261" marT="24120" marB="24120" anchor="ctr">
                    <a:solidFill>
                      <a:schemeClr val="accent4">
                        <a:lumMod val="20000"/>
                        <a:lumOff val="80000"/>
                      </a:schemeClr>
                    </a:solidFill>
                  </a:tcPr>
                </a:tc>
                <a:tc>
                  <a:txBody>
                    <a:bodyPr/>
                    <a:lstStyle/>
                    <a:p>
                      <a:pPr algn="ctr"/>
                      <a:r>
                        <a:rPr lang="en-SG" sz="1100">
                          <a:solidFill>
                            <a:sysClr val="windowText" lastClr="000000"/>
                          </a:solidFill>
                          <a:effectLst/>
                        </a:rPr>
                        <a:t>1-4</a:t>
                      </a:r>
                    </a:p>
                  </a:txBody>
                  <a:tcPr marL="52261" marR="52261" marT="24120" marB="24120" anchor="ctr">
                    <a:solidFill>
                      <a:schemeClr val="accent6">
                        <a:lumMod val="20000"/>
                        <a:lumOff val="80000"/>
                      </a:schemeClr>
                    </a:solidFill>
                  </a:tcPr>
                </a:tc>
                <a:tc>
                  <a:txBody>
                    <a:bodyPr/>
                    <a:lstStyle/>
                    <a:p>
                      <a:pPr algn="ctr"/>
                      <a:r>
                        <a:rPr lang="en-SG" sz="1100">
                          <a:solidFill>
                            <a:sysClr val="windowText" lastClr="000000"/>
                          </a:solidFill>
                          <a:effectLst/>
                        </a:rPr>
                        <a:t>2-5</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493024720"/>
                  </a:ext>
                </a:extLst>
              </a:tr>
              <a:tr h="0">
                <a:tc>
                  <a:txBody>
                    <a:bodyPr/>
                    <a:lstStyle/>
                    <a:p>
                      <a:pPr algn="l"/>
                      <a:r>
                        <a:rPr lang="en-SG" sz="1100" dirty="0">
                          <a:solidFill>
                            <a:sysClr val="windowText" lastClr="000000"/>
                          </a:solidFill>
                          <a:effectLst/>
                        </a:rPr>
                        <a:t>refinement among 5-star weapons</a:t>
                      </a:r>
                    </a:p>
                  </a:txBody>
                  <a:tcPr marL="52261" marR="52261" marT="24120" marB="24120" anchor="ctr"/>
                </a:tc>
                <a:tc>
                  <a:txBody>
                    <a:bodyPr/>
                    <a:lstStyle/>
                    <a:p>
                      <a:pPr algn="ctr"/>
                      <a:r>
                        <a:rPr lang="en-SG" sz="1100">
                          <a:solidFill>
                            <a:sysClr val="windowText" lastClr="000000"/>
                          </a:solidFill>
                          <a:effectLst/>
                        </a:rPr>
                        <a:t>0-1</a:t>
                      </a:r>
                    </a:p>
                  </a:txBody>
                  <a:tcPr marL="52261" marR="52261" marT="24120" marB="24120" anchor="ctr">
                    <a:solidFill>
                      <a:schemeClr val="accent5">
                        <a:lumMod val="40000"/>
                        <a:lumOff val="60000"/>
                      </a:schemeClr>
                    </a:solidFill>
                  </a:tcPr>
                </a:tc>
                <a:tc>
                  <a:txBody>
                    <a:bodyPr/>
                    <a:lstStyle/>
                    <a:p>
                      <a:pPr algn="ctr"/>
                      <a:r>
                        <a:rPr lang="en-SG" sz="1100">
                          <a:solidFill>
                            <a:sysClr val="windowText" lastClr="000000"/>
                          </a:solidFill>
                          <a:effectLst/>
                        </a:rPr>
                        <a:t>0-3</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1-5</a:t>
                      </a:r>
                    </a:p>
                  </a:txBody>
                  <a:tcPr marL="52261" marR="52261" marT="24120" marB="24120" anchor="ctr">
                    <a:solidFill>
                      <a:schemeClr val="accent6">
                        <a:lumMod val="20000"/>
                        <a:lumOff val="80000"/>
                      </a:schemeClr>
                    </a:solidFill>
                  </a:tcPr>
                </a:tc>
                <a:tc>
                  <a:txBody>
                    <a:bodyPr/>
                    <a:lstStyle/>
                    <a:p>
                      <a:pPr algn="ctr"/>
                      <a:r>
                        <a:rPr lang="en-SG" sz="1100">
                          <a:solidFill>
                            <a:sysClr val="windowText" lastClr="000000"/>
                          </a:solidFill>
                          <a:effectLst/>
                        </a:rPr>
                        <a:t>2-6</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4103790986"/>
                  </a:ext>
                </a:extLst>
              </a:tr>
              <a:tr h="0">
                <a:tc>
                  <a:txBody>
                    <a:bodyPr/>
                    <a:lstStyle/>
                    <a:p>
                      <a:pPr algn="l"/>
                      <a:r>
                        <a:rPr lang="en-SG" sz="1100">
                          <a:solidFill>
                            <a:sysClr val="windowText" lastClr="000000"/>
                          </a:solidFill>
                          <a:effectLst/>
                        </a:rPr>
                        <a:t>total exploration score</a:t>
                      </a:r>
                    </a:p>
                  </a:txBody>
                  <a:tcPr marL="52261" marR="52261" marT="24120" marB="24120" anchor="ctr"/>
                </a:tc>
                <a:tc>
                  <a:txBody>
                    <a:bodyPr/>
                    <a:lstStyle/>
                    <a:p>
                      <a:pPr algn="ctr"/>
                      <a:r>
                        <a:rPr lang="en-SG" sz="1100">
                          <a:solidFill>
                            <a:sysClr val="windowText" lastClr="000000"/>
                          </a:solidFill>
                          <a:effectLst/>
                        </a:rPr>
                        <a:t>1890-3812</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3596-6081</a:t>
                      </a:r>
                    </a:p>
                  </a:txBody>
                  <a:tcPr marL="52261" marR="52261" marT="24120" marB="24120" anchor="ctr">
                    <a:solidFill>
                      <a:schemeClr val="accent4">
                        <a:lumMod val="20000"/>
                        <a:lumOff val="80000"/>
                      </a:schemeClr>
                    </a:solidFill>
                  </a:tcPr>
                </a:tc>
                <a:tc>
                  <a:txBody>
                    <a:bodyPr/>
                    <a:lstStyle/>
                    <a:p>
                      <a:pPr algn="ctr"/>
                      <a:r>
                        <a:rPr lang="en-SG" sz="1100">
                          <a:solidFill>
                            <a:sysClr val="windowText" lastClr="000000"/>
                          </a:solidFill>
                          <a:effectLst/>
                        </a:rPr>
                        <a:t>5781-6850</a:t>
                      </a:r>
                    </a:p>
                  </a:txBody>
                  <a:tcPr marL="52261" marR="52261" marT="24120" marB="24120" anchor="ctr">
                    <a:solidFill>
                      <a:schemeClr val="accent6">
                        <a:lumMod val="20000"/>
                        <a:lumOff val="80000"/>
                      </a:schemeClr>
                    </a:solidFill>
                  </a:tcPr>
                </a:tc>
                <a:tc>
                  <a:txBody>
                    <a:bodyPr/>
                    <a:lstStyle/>
                    <a:p>
                      <a:pPr algn="ctr"/>
                      <a:r>
                        <a:rPr lang="en-SG" sz="1100">
                          <a:solidFill>
                            <a:sysClr val="windowText" lastClr="000000"/>
                          </a:solidFill>
                          <a:effectLst/>
                        </a:rPr>
                        <a:t>6577-6930</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2749732419"/>
                  </a:ext>
                </a:extLst>
              </a:tr>
              <a:tr h="0">
                <a:tc>
                  <a:txBody>
                    <a:bodyPr/>
                    <a:lstStyle/>
                    <a:p>
                      <a:pPr algn="l"/>
                      <a:r>
                        <a:rPr lang="en-SG" sz="1100" dirty="0">
                          <a:solidFill>
                            <a:sysClr val="windowText" lastClr="000000"/>
                          </a:solidFill>
                          <a:effectLst/>
                        </a:rPr>
                        <a:t>oculi</a:t>
                      </a:r>
                    </a:p>
                  </a:txBody>
                  <a:tcPr marL="52261" marR="52261" marT="24120" marB="24120" anchor="ctr"/>
                </a:tc>
                <a:tc>
                  <a:txBody>
                    <a:bodyPr/>
                    <a:lstStyle/>
                    <a:p>
                      <a:pPr algn="ctr"/>
                      <a:r>
                        <a:rPr lang="en-SG" sz="1100">
                          <a:solidFill>
                            <a:sysClr val="windowText" lastClr="000000"/>
                          </a:solidFill>
                          <a:effectLst/>
                        </a:rPr>
                        <a:t>168-355</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332-542</a:t>
                      </a:r>
                    </a:p>
                  </a:txBody>
                  <a:tcPr marL="52261" marR="52261" marT="24120" marB="24120" anchor="ctr">
                    <a:solidFill>
                      <a:schemeClr val="accent4">
                        <a:lumMod val="20000"/>
                        <a:lumOff val="80000"/>
                      </a:schemeClr>
                    </a:solidFill>
                  </a:tcPr>
                </a:tc>
                <a:tc>
                  <a:txBody>
                    <a:bodyPr/>
                    <a:lstStyle/>
                    <a:p>
                      <a:pPr algn="ctr"/>
                      <a:r>
                        <a:rPr lang="en-SG" sz="1100">
                          <a:solidFill>
                            <a:sysClr val="windowText" lastClr="000000"/>
                          </a:solidFill>
                          <a:effectLst/>
                        </a:rPr>
                        <a:t>492-613</a:t>
                      </a:r>
                    </a:p>
                  </a:txBody>
                  <a:tcPr marL="52261" marR="52261" marT="24120" marB="24120" anchor="ctr">
                    <a:solidFill>
                      <a:schemeClr val="accent6">
                        <a:lumMod val="20000"/>
                        <a:lumOff val="80000"/>
                      </a:schemeClr>
                    </a:solidFill>
                  </a:tcPr>
                </a:tc>
                <a:tc>
                  <a:txBody>
                    <a:bodyPr/>
                    <a:lstStyle/>
                    <a:p>
                      <a:pPr algn="ctr"/>
                      <a:r>
                        <a:rPr lang="en-SG" sz="1100">
                          <a:solidFill>
                            <a:sysClr val="windowText" lastClr="000000"/>
                          </a:solidFill>
                          <a:effectLst/>
                        </a:rPr>
                        <a:t>562-613</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3471747981"/>
                  </a:ext>
                </a:extLst>
              </a:tr>
              <a:tr h="164019">
                <a:tc>
                  <a:txBody>
                    <a:bodyPr/>
                    <a:lstStyle/>
                    <a:p>
                      <a:pPr algn="l"/>
                      <a:r>
                        <a:rPr lang="en-SG" sz="1100">
                          <a:solidFill>
                            <a:sysClr val="windowText" lastClr="000000"/>
                          </a:solidFill>
                          <a:effectLst/>
                        </a:rPr>
                        <a:t>common chests</a:t>
                      </a:r>
                    </a:p>
                  </a:txBody>
                  <a:tcPr marL="52261" marR="52261" marT="24120" marB="24120" anchor="ctr"/>
                </a:tc>
                <a:tc>
                  <a:txBody>
                    <a:bodyPr/>
                    <a:lstStyle/>
                    <a:p>
                      <a:pPr algn="ctr"/>
                      <a:r>
                        <a:rPr lang="en-SG" sz="1100">
                          <a:solidFill>
                            <a:sysClr val="windowText" lastClr="000000"/>
                          </a:solidFill>
                          <a:effectLst/>
                        </a:rPr>
                        <a:t>313-776</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0732-1637</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1555-2213</a:t>
                      </a:r>
                    </a:p>
                  </a:txBody>
                  <a:tcPr marL="52261" marR="52261" marT="24120" marB="24120" anchor="ctr">
                    <a:solidFill>
                      <a:schemeClr val="accent6">
                        <a:lumMod val="20000"/>
                        <a:lumOff val="80000"/>
                      </a:schemeClr>
                    </a:solidFill>
                  </a:tcPr>
                </a:tc>
                <a:tc>
                  <a:txBody>
                    <a:bodyPr/>
                    <a:lstStyle/>
                    <a:p>
                      <a:pPr algn="ctr"/>
                      <a:r>
                        <a:rPr lang="en-SG" sz="1100">
                          <a:solidFill>
                            <a:sysClr val="windowText" lastClr="000000"/>
                          </a:solidFill>
                          <a:effectLst/>
                        </a:rPr>
                        <a:t>2074-2385</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3455023953"/>
                  </a:ext>
                </a:extLst>
              </a:tr>
              <a:tr h="164019">
                <a:tc>
                  <a:txBody>
                    <a:bodyPr/>
                    <a:lstStyle/>
                    <a:p>
                      <a:pPr algn="l"/>
                      <a:r>
                        <a:rPr lang="en-SG" sz="1100">
                          <a:solidFill>
                            <a:sysClr val="windowText" lastClr="000000"/>
                          </a:solidFill>
                          <a:effectLst/>
                        </a:rPr>
                        <a:t>exquisite chests</a:t>
                      </a:r>
                    </a:p>
                  </a:txBody>
                  <a:tcPr marL="52261" marR="52261" marT="24120" marB="24120" anchor="ctr"/>
                </a:tc>
                <a:tc>
                  <a:txBody>
                    <a:bodyPr/>
                    <a:lstStyle/>
                    <a:p>
                      <a:pPr algn="ctr"/>
                      <a:r>
                        <a:rPr lang="en-SG" sz="1100" dirty="0">
                          <a:solidFill>
                            <a:sysClr val="windowText" lastClr="000000"/>
                          </a:solidFill>
                          <a:effectLst/>
                        </a:rPr>
                        <a:t>064-637</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0582-1108</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1129-1441</a:t>
                      </a:r>
                    </a:p>
                  </a:txBody>
                  <a:tcPr marL="52261" marR="52261" marT="24120" marB="24120" anchor="ctr">
                    <a:solidFill>
                      <a:schemeClr val="accent6">
                        <a:lumMod val="20000"/>
                        <a:lumOff val="80000"/>
                      </a:schemeClr>
                    </a:solidFill>
                  </a:tcPr>
                </a:tc>
                <a:tc>
                  <a:txBody>
                    <a:bodyPr/>
                    <a:lstStyle/>
                    <a:p>
                      <a:pPr algn="ctr"/>
                      <a:r>
                        <a:rPr lang="en-SG" sz="1100">
                          <a:solidFill>
                            <a:sysClr val="windowText" lastClr="000000"/>
                          </a:solidFill>
                          <a:effectLst/>
                        </a:rPr>
                        <a:t>1472-1527</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248636864"/>
                  </a:ext>
                </a:extLst>
              </a:tr>
              <a:tr h="164019">
                <a:tc>
                  <a:txBody>
                    <a:bodyPr/>
                    <a:lstStyle/>
                    <a:p>
                      <a:pPr algn="l"/>
                      <a:r>
                        <a:rPr lang="en-SG" sz="1100">
                          <a:solidFill>
                            <a:sysClr val="windowText" lastClr="000000"/>
                          </a:solidFill>
                          <a:effectLst/>
                        </a:rPr>
                        <a:t>precious chests</a:t>
                      </a:r>
                    </a:p>
                  </a:txBody>
                  <a:tcPr marL="52261" marR="52261" marT="24120" marB="24120" anchor="ctr"/>
                </a:tc>
                <a:tc>
                  <a:txBody>
                    <a:bodyPr/>
                    <a:lstStyle/>
                    <a:p>
                      <a:pPr algn="ctr"/>
                      <a:r>
                        <a:rPr lang="en-SG" sz="1100">
                          <a:solidFill>
                            <a:sysClr val="windowText" lastClr="000000"/>
                          </a:solidFill>
                          <a:effectLst/>
                        </a:rPr>
                        <a:t>097-198</a:t>
                      </a:r>
                    </a:p>
                  </a:txBody>
                  <a:tcPr marL="52261" marR="52261" marT="24120" marB="24120" anchor="ctr">
                    <a:solidFill>
                      <a:schemeClr val="accent5">
                        <a:lumMod val="40000"/>
                        <a:lumOff val="60000"/>
                      </a:schemeClr>
                    </a:solidFill>
                  </a:tcPr>
                </a:tc>
                <a:tc>
                  <a:txBody>
                    <a:bodyPr/>
                    <a:lstStyle/>
                    <a:p>
                      <a:pPr algn="ctr"/>
                      <a:r>
                        <a:rPr lang="en-SG" sz="1100">
                          <a:solidFill>
                            <a:sysClr val="windowText" lastClr="000000"/>
                          </a:solidFill>
                          <a:effectLst/>
                        </a:rPr>
                        <a:t>183-339</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330-442</a:t>
                      </a:r>
                    </a:p>
                  </a:txBody>
                  <a:tcPr marL="52261" marR="52261" marT="24120" marB="24120" anchor="ctr">
                    <a:solidFill>
                      <a:schemeClr val="accent6">
                        <a:lumMod val="20000"/>
                        <a:lumOff val="80000"/>
                      </a:schemeClr>
                    </a:solidFill>
                  </a:tcPr>
                </a:tc>
                <a:tc>
                  <a:txBody>
                    <a:bodyPr/>
                    <a:lstStyle/>
                    <a:p>
                      <a:pPr algn="ctr"/>
                      <a:r>
                        <a:rPr lang="en-SG" sz="1100">
                          <a:solidFill>
                            <a:sysClr val="windowText" lastClr="000000"/>
                          </a:solidFill>
                          <a:effectLst/>
                        </a:rPr>
                        <a:t>411-468</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2767084439"/>
                  </a:ext>
                </a:extLst>
              </a:tr>
              <a:tr h="164019">
                <a:tc>
                  <a:txBody>
                    <a:bodyPr/>
                    <a:lstStyle/>
                    <a:p>
                      <a:pPr algn="l"/>
                      <a:r>
                        <a:rPr lang="en-SG" sz="1100">
                          <a:solidFill>
                            <a:sysClr val="windowText" lastClr="000000"/>
                          </a:solidFill>
                          <a:effectLst/>
                        </a:rPr>
                        <a:t>luxurious chests</a:t>
                      </a:r>
                    </a:p>
                  </a:txBody>
                  <a:tcPr marL="52261" marR="52261" marT="24120" marB="24120" anchor="ctr"/>
                </a:tc>
                <a:tc>
                  <a:txBody>
                    <a:bodyPr/>
                    <a:lstStyle/>
                    <a:p>
                      <a:pPr algn="ctr"/>
                      <a:r>
                        <a:rPr lang="en-SG" sz="1100">
                          <a:solidFill>
                            <a:sysClr val="windowText" lastClr="000000"/>
                          </a:solidFill>
                          <a:effectLst/>
                        </a:rPr>
                        <a:t>38-80</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073-134</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127-170</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157-181</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2803654273"/>
                  </a:ext>
                </a:extLst>
              </a:tr>
              <a:tr h="164019">
                <a:tc>
                  <a:txBody>
                    <a:bodyPr/>
                    <a:lstStyle/>
                    <a:p>
                      <a:pPr algn="l"/>
                      <a:r>
                        <a:rPr lang="en-SG" sz="1100">
                          <a:solidFill>
                            <a:sysClr val="windowText" lastClr="000000"/>
                          </a:solidFill>
                          <a:effectLst/>
                        </a:rPr>
                        <a:t>remarkable chests</a:t>
                      </a:r>
                    </a:p>
                  </a:txBody>
                  <a:tcPr marL="52261" marR="52261" marT="24120" marB="24120" anchor="ctr"/>
                </a:tc>
                <a:tc>
                  <a:txBody>
                    <a:bodyPr/>
                    <a:lstStyle/>
                    <a:p>
                      <a:pPr algn="ctr"/>
                      <a:r>
                        <a:rPr lang="en-SG" sz="1100" dirty="0">
                          <a:solidFill>
                            <a:sysClr val="windowText" lastClr="000000"/>
                          </a:solidFill>
                          <a:effectLst/>
                        </a:rPr>
                        <a:t>03-26</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20-84</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71-134</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113-145</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1263732039"/>
                  </a:ext>
                </a:extLst>
              </a:tr>
              <a:tr h="164019">
                <a:tc>
                  <a:txBody>
                    <a:bodyPr/>
                    <a:lstStyle/>
                    <a:p>
                      <a:pPr algn="l"/>
                      <a:r>
                        <a:rPr lang="en-SG" sz="1100">
                          <a:solidFill>
                            <a:sysClr val="windowText" lastClr="000000"/>
                          </a:solidFill>
                          <a:effectLst/>
                        </a:rPr>
                        <a:t>unlocked waypoints</a:t>
                      </a:r>
                    </a:p>
                  </a:txBody>
                  <a:tcPr marL="52261" marR="52261" marT="24120" marB="24120" anchor="ctr"/>
                </a:tc>
                <a:tc>
                  <a:txBody>
                    <a:bodyPr/>
                    <a:lstStyle/>
                    <a:p>
                      <a:pPr algn="ctr"/>
                      <a:r>
                        <a:rPr lang="en-SG" sz="1100">
                          <a:solidFill>
                            <a:sysClr val="windowText" lastClr="000000"/>
                          </a:solidFill>
                          <a:effectLst/>
                        </a:rPr>
                        <a:t>181-255</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231-283</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264-286</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282-286</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1578058342"/>
                  </a:ext>
                </a:extLst>
              </a:tr>
              <a:tr h="164019">
                <a:tc>
                  <a:txBody>
                    <a:bodyPr/>
                    <a:lstStyle/>
                    <a:p>
                      <a:pPr algn="l"/>
                      <a:r>
                        <a:rPr lang="en-SG" sz="1100">
                          <a:solidFill>
                            <a:sysClr val="windowText" lastClr="000000"/>
                          </a:solidFill>
                          <a:effectLst/>
                        </a:rPr>
                        <a:t>unlocked domains</a:t>
                      </a:r>
                    </a:p>
                  </a:txBody>
                  <a:tcPr marL="52261" marR="52261" marT="24120" marB="24120" anchor="ctr"/>
                </a:tc>
                <a:tc>
                  <a:txBody>
                    <a:bodyPr/>
                    <a:lstStyle/>
                    <a:p>
                      <a:pPr algn="ctr"/>
                      <a:r>
                        <a:rPr lang="en-SG" sz="1100" dirty="0">
                          <a:solidFill>
                            <a:sysClr val="windowText" lastClr="000000"/>
                          </a:solidFill>
                          <a:effectLst/>
                        </a:rPr>
                        <a:t>28-39</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36-46</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43-48</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46-48</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1879291593"/>
                  </a:ext>
                </a:extLst>
              </a:tr>
              <a:tr h="164019">
                <a:tc>
                  <a:txBody>
                    <a:bodyPr/>
                    <a:lstStyle/>
                    <a:p>
                      <a:pPr algn="l"/>
                      <a:r>
                        <a:rPr lang="en-SG" sz="1100">
                          <a:solidFill>
                            <a:sysClr val="windowText" lastClr="000000"/>
                          </a:solidFill>
                          <a:effectLst/>
                        </a:rPr>
                        <a:t>teapot visitors</a:t>
                      </a:r>
                    </a:p>
                  </a:txBody>
                  <a:tcPr marL="52261" marR="52261" marT="24120" marB="24120" anchor="ctr"/>
                </a:tc>
                <a:tc>
                  <a:txBody>
                    <a:bodyPr/>
                    <a:lstStyle/>
                    <a:p>
                      <a:pPr algn="ctr"/>
                      <a:r>
                        <a:rPr lang="en-SG" sz="1100" dirty="0">
                          <a:solidFill>
                            <a:sysClr val="windowText" lastClr="000000"/>
                          </a:solidFill>
                          <a:effectLst/>
                        </a:rPr>
                        <a:t>0-2</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1-9</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5-26</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20-64</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2362351276"/>
                  </a:ext>
                </a:extLst>
              </a:tr>
              <a:tr h="279798">
                <a:tc>
                  <a:txBody>
                    <a:bodyPr/>
                    <a:lstStyle/>
                    <a:p>
                      <a:pPr algn="l"/>
                      <a:r>
                        <a:rPr lang="en-SG" sz="1100">
                          <a:solidFill>
                            <a:sysClr val="windowText" lastClr="000000"/>
                          </a:solidFill>
                          <a:effectLst/>
                        </a:rPr>
                        <a:t>teapot comfort score</a:t>
                      </a:r>
                    </a:p>
                  </a:txBody>
                  <a:tcPr marL="52261" marR="52261" marT="24120" marB="24120" anchor="ctr"/>
                </a:tc>
                <a:tc>
                  <a:txBody>
                    <a:bodyPr/>
                    <a:lstStyle/>
                    <a:p>
                      <a:pPr algn="ctr"/>
                      <a:r>
                        <a:rPr lang="en-SG" sz="1100" dirty="0">
                          <a:solidFill>
                            <a:sysClr val="windowText" lastClr="000000"/>
                          </a:solidFill>
                          <a:effectLst/>
                        </a:rPr>
                        <a:t>2940-5630</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10210-14990</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20500-23510</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30433-35425</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2039831987"/>
                  </a:ext>
                </a:extLst>
              </a:tr>
              <a:tr h="164019">
                <a:tc>
                  <a:txBody>
                    <a:bodyPr/>
                    <a:lstStyle/>
                    <a:p>
                      <a:pPr algn="l"/>
                      <a:r>
                        <a:rPr lang="en-SG" sz="1100">
                          <a:solidFill>
                            <a:sysClr val="windowText" lastClr="000000"/>
                          </a:solidFill>
                          <a:effectLst/>
                        </a:rPr>
                        <a:t>teapot items</a:t>
                      </a:r>
                    </a:p>
                  </a:txBody>
                  <a:tcPr marL="52261" marR="52261" marT="24120" marB="24120" anchor="ctr"/>
                </a:tc>
                <a:tc>
                  <a:txBody>
                    <a:bodyPr/>
                    <a:lstStyle/>
                    <a:p>
                      <a:pPr algn="ctr"/>
                      <a:r>
                        <a:rPr lang="en-SG" sz="1100" dirty="0">
                          <a:solidFill>
                            <a:sysClr val="windowText" lastClr="000000"/>
                          </a:solidFill>
                          <a:effectLst/>
                        </a:rPr>
                        <a:t>099-293</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422-862</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0841-1721</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1833-3027</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1300849247"/>
                  </a:ext>
                </a:extLst>
              </a:tr>
              <a:tr h="164019">
                <a:tc>
                  <a:txBody>
                    <a:bodyPr/>
                    <a:lstStyle/>
                    <a:p>
                      <a:pPr algn="l"/>
                      <a:r>
                        <a:rPr lang="en-SG" sz="1100">
                          <a:solidFill>
                            <a:sysClr val="windowText" lastClr="000000"/>
                          </a:solidFill>
                          <a:effectLst/>
                        </a:rPr>
                        <a:t>teapot realms</a:t>
                      </a:r>
                    </a:p>
                  </a:txBody>
                  <a:tcPr marL="52261" marR="52261" marT="24120" marB="24120" anchor="ctr"/>
                </a:tc>
                <a:tc>
                  <a:txBody>
                    <a:bodyPr/>
                    <a:lstStyle/>
                    <a:p>
                      <a:pPr algn="ctr"/>
                      <a:r>
                        <a:rPr lang="en-SG" sz="1100">
                          <a:solidFill>
                            <a:sysClr val="windowText" lastClr="000000"/>
                          </a:solidFill>
                          <a:effectLst/>
                        </a:rPr>
                        <a:t>1-1</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2-4</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4-5</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5-5</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3499362728"/>
                  </a:ext>
                </a:extLst>
              </a:tr>
              <a:tr h="164019">
                <a:tc>
                  <a:txBody>
                    <a:bodyPr/>
                    <a:lstStyle/>
                    <a:p>
                      <a:pPr algn="l"/>
                      <a:r>
                        <a:rPr lang="en-SG" sz="1100">
                          <a:solidFill>
                            <a:sysClr val="windowText" lastClr="000000"/>
                          </a:solidFill>
                          <a:effectLst/>
                        </a:rPr>
                        <a:t>abyss score</a:t>
                      </a:r>
                    </a:p>
                  </a:txBody>
                  <a:tcPr marL="52261" marR="52261" marT="24120" marB="24120" anchor="ctr"/>
                </a:tc>
                <a:tc>
                  <a:txBody>
                    <a:bodyPr/>
                    <a:lstStyle/>
                    <a:p>
                      <a:pPr algn="ctr"/>
                      <a:r>
                        <a:rPr lang="en-SG" sz="1100" dirty="0">
                          <a:solidFill>
                            <a:sysClr val="windowText" lastClr="000000"/>
                          </a:solidFill>
                          <a:effectLst/>
                        </a:rPr>
                        <a:t>00-24</a:t>
                      </a:r>
                    </a:p>
                  </a:txBody>
                  <a:tcPr marL="52261" marR="52261" marT="24120" marB="24120" anchor="ctr">
                    <a:solidFill>
                      <a:schemeClr val="accent5">
                        <a:lumMod val="40000"/>
                        <a:lumOff val="60000"/>
                      </a:schemeClr>
                    </a:solidFill>
                  </a:tcPr>
                </a:tc>
                <a:tc>
                  <a:txBody>
                    <a:bodyPr/>
                    <a:lstStyle/>
                    <a:p>
                      <a:pPr algn="ctr"/>
                      <a:r>
                        <a:rPr lang="en-SG" sz="1100" dirty="0">
                          <a:solidFill>
                            <a:sysClr val="windowText" lastClr="000000"/>
                          </a:solidFill>
                          <a:effectLst/>
                        </a:rPr>
                        <a:t>0-32</a:t>
                      </a:r>
                    </a:p>
                  </a:txBody>
                  <a:tcPr marL="52261" marR="52261" marT="24120" marB="24120" anchor="ctr">
                    <a:solidFill>
                      <a:schemeClr val="accent4">
                        <a:lumMod val="20000"/>
                        <a:lumOff val="80000"/>
                      </a:schemeClr>
                    </a:solidFill>
                  </a:tcPr>
                </a:tc>
                <a:tc>
                  <a:txBody>
                    <a:bodyPr/>
                    <a:lstStyle/>
                    <a:p>
                      <a:pPr algn="ctr"/>
                      <a:r>
                        <a:rPr lang="en-SG" sz="1100" dirty="0">
                          <a:solidFill>
                            <a:sysClr val="windowText" lastClr="000000"/>
                          </a:solidFill>
                          <a:effectLst/>
                        </a:rPr>
                        <a:t>24-36</a:t>
                      </a:r>
                    </a:p>
                  </a:txBody>
                  <a:tcPr marL="52261" marR="52261" marT="24120" marB="24120" anchor="ctr">
                    <a:solidFill>
                      <a:schemeClr val="accent6">
                        <a:lumMod val="20000"/>
                        <a:lumOff val="80000"/>
                      </a:schemeClr>
                    </a:solidFill>
                  </a:tcPr>
                </a:tc>
                <a:tc>
                  <a:txBody>
                    <a:bodyPr/>
                    <a:lstStyle/>
                    <a:p>
                      <a:pPr algn="ctr"/>
                      <a:r>
                        <a:rPr lang="en-SG" sz="1100" dirty="0">
                          <a:solidFill>
                            <a:sysClr val="windowText" lastClr="000000"/>
                          </a:solidFill>
                          <a:effectLst/>
                        </a:rPr>
                        <a:t>24-36</a:t>
                      </a:r>
                    </a:p>
                  </a:txBody>
                  <a:tcPr marL="52261" marR="52261" marT="24120" marB="24120" anchor="ctr">
                    <a:solidFill>
                      <a:schemeClr val="accent2">
                        <a:lumMod val="20000"/>
                        <a:lumOff val="80000"/>
                      </a:schemeClr>
                    </a:solidFill>
                  </a:tcPr>
                </a:tc>
                <a:extLst>
                  <a:ext uri="{0D108BD9-81ED-4DB2-BD59-A6C34878D82A}">
                    <a16:rowId xmlns:a16="http://schemas.microsoft.com/office/drawing/2014/main" val="2688950863"/>
                  </a:ext>
                </a:extLst>
              </a:tr>
            </a:tbl>
          </a:graphicData>
        </a:graphic>
      </p:graphicFrame>
    </p:spTree>
    <p:extLst>
      <p:ext uri="{BB962C8B-B14F-4D97-AF65-F5344CB8AC3E}">
        <p14:creationId xmlns:p14="http://schemas.microsoft.com/office/powerpoint/2010/main" val="837721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RECOMMENDATION: FRESHMAN</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12</a:t>
            </a:fld>
            <a:endParaRPr lang="en-SG"/>
          </a:p>
        </p:txBody>
      </p:sp>
      <p:graphicFrame>
        <p:nvGraphicFramePr>
          <p:cNvPr id="2" name="Table 1">
            <a:extLst>
              <a:ext uri="{FF2B5EF4-FFF2-40B4-BE49-F238E27FC236}">
                <a16:creationId xmlns:a16="http://schemas.microsoft.com/office/drawing/2014/main" id="{203DE6FA-EB82-642C-A209-BBD3E5871021}"/>
              </a:ext>
            </a:extLst>
          </p:cNvPr>
          <p:cNvGraphicFramePr>
            <a:graphicFrameLocks noGrp="1"/>
          </p:cNvGraphicFramePr>
          <p:nvPr>
            <p:extLst>
              <p:ext uri="{D42A27DB-BD31-4B8C-83A1-F6EECF244321}">
                <p14:modId xmlns:p14="http://schemas.microsoft.com/office/powerpoint/2010/main" val="2177562760"/>
              </p:ext>
            </p:extLst>
          </p:nvPr>
        </p:nvGraphicFramePr>
        <p:xfrm>
          <a:off x="838200" y="1501775"/>
          <a:ext cx="2447925" cy="1402080"/>
        </p:xfrm>
        <a:graphic>
          <a:graphicData uri="http://schemas.openxmlformats.org/drawingml/2006/table">
            <a:tbl>
              <a:tblPr firstRow="1" bandRow="1">
                <a:tableStyleId>{5C22544A-7EE6-4342-B048-85BDC9FD1C3A}</a:tableStyleId>
              </a:tblPr>
              <a:tblGrid>
                <a:gridCol w="2447925">
                  <a:extLst>
                    <a:ext uri="{9D8B030D-6E8A-4147-A177-3AD203B41FA5}">
                      <a16:colId xmlns:a16="http://schemas.microsoft.com/office/drawing/2014/main" val="4191139808"/>
                    </a:ext>
                  </a:extLst>
                </a:gridCol>
              </a:tblGrid>
              <a:tr h="376131">
                <a:tc>
                  <a:txBody>
                    <a:bodyPr/>
                    <a:lstStyle/>
                    <a:p>
                      <a:pPr algn="ctr"/>
                      <a:r>
                        <a:rPr lang="en-SG" sz="3600" b="0" dirty="0">
                          <a:solidFill>
                            <a:schemeClr val="bg1"/>
                          </a:solidFill>
                        </a:rPr>
                        <a:t>Freshman</a:t>
                      </a:r>
                    </a:p>
                  </a:txBody>
                  <a:tcPr/>
                </a:tc>
                <a:extLst>
                  <a:ext uri="{0D108BD9-81ED-4DB2-BD59-A6C34878D82A}">
                    <a16:rowId xmlns:a16="http://schemas.microsoft.com/office/drawing/2014/main" val="1001116174"/>
                  </a:ext>
                </a:extLst>
              </a:tr>
              <a:tr h="376131">
                <a:tc>
                  <a:txBody>
                    <a:bodyPr/>
                    <a:lstStyle/>
                    <a:p>
                      <a:pPr algn="ctr"/>
                      <a:r>
                        <a:rPr lang="en-SG" sz="4400" b="1" dirty="0">
                          <a:solidFill>
                            <a:schemeClr val="tx1"/>
                          </a:solidFill>
                        </a:rPr>
                        <a:t>37.2%</a:t>
                      </a:r>
                    </a:p>
                  </a:txBody>
                  <a:tcPr>
                    <a:solidFill>
                      <a:schemeClr val="accent1">
                        <a:lumMod val="20000"/>
                        <a:lumOff val="80000"/>
                      </a:schemeClr>
                    </a:solidFill>
                  </a:tcPr>
                </a:tc>
                <a:extLst>
                  <a:ext uri="{0D108BD9-81ED-4DB2-BD59-A6C34878D82A}">
                    <a16:rowId xmlns:a16="http://schemas.microsoft.com/office/drawing/2014/main" val="2366584219"/>
                  </a:ext>
                </a:extLst>
              </a:tr>
            </a:tbl>
          </a:graphicData>
        </a:graphic>
      </p:graphicFrame>
      <p:sp>
        <p:nvSpPr>
          <p:cNvPr id="4" name="TextBox 3">
            <a:extLst>
              <a:ext uri="{FF2B5EF4-FFF2-40B4-BE49-F238E27FC236}">
                <a16:creationId xmlns:a16="http://schemas.microsoft.com/office/drawing/2014/main" id="{88A035A1-8D83-B332-E3A0-C81B92F48A66}"/>
              </a:ext>
            </a:extLst>
          </p:cNvPr>
          <p:cNvSpPr txBox="1"/>
          <p:nvPr/>
        </p:nvSpPr>
        <p:spPr>
          <a:xfrm>
            <a:off x="5924550" y="3429000"/>
            <a:ext cx="184731" cy="369332"/>
          </a:xfrm>
          <a:prstGeom prst="rect">
            <a:avLst/>
          </a:prstGeom>
          <a:noFill/>
        </p:spPr>
        <p:txBody>
          <a:bodyPr wrap="none" rtlCol="0">
            <a:spAutoFit/>
          </a:bodyPr>
          <a:lstStyle/>
          <a:p>
            <a:endParaRPr lang="en-SG" dirty="0"/>
          </a:p>
        </p:txBody>
      </p:sp>
      <p:sp>
        <p:nvSpPr>
          <p:cNvPr id="5" name="TextBox 4">
            <a:extLst>
              <a:ext uri="{FF2B5EF4-FFF2-40B4-BE49-F238E27FC236}">
                <a16:creationId xmlns:a16="http://schemas.microsoft.com/office/drawing/2014/main" id="{63345DF7-A240-89CF-0845-369038B68064}"/>
              </a:ext>
            </a:extLst>
          </p:cNvPr>
          <p:cNvSpPr txBox="1"/>
          <p:nvPr/>
        </p:nvSpPr>
        <p:spPr>
          <a:xfrm>
            <a:off x="3505200" y="1443157"/>
            <a:ext cx="7848600" cy="3416320"/>
          </a:xfrm>
          <a:prstGeom prst="rect">
            <a:avLst/>
          </a:prstGeom>
          <a:noFill/>
        </p:spPr>
        <p:txBody>
          <a:bodyPr wrap="square" rtlCol="0">
            <a:spAutoFit/>
          </a:bodyPr>
          <a:lstStyle/>
          <a:p>
            <a:r>
              <a:rPr lang="en-US" sz="2400" b="0" i="0" dirty="0">
                <a:effectLst/>
                <a:latin typeface="-apple-system"/>
              </a:rPr>
              <a:t>While Genshin Impact is not a complicated game, there are many useful tips that freshmen can pick up through social media and friends. Many started out watching Youtube or Twitch streamers or read online articles to pick up useful tips. One thing about Genshin Impact is that you could play this game entirely alone, therefore there isn't much pressure to know more people in order to progress in game. However, there are quite a few challenging content that might be easier if you pair up with experience gamers.</a:t>
            </a:r>
            <a:endParaRPr lang="en-SG" sz="2400" dirty="0"/>
          </a:p>
        </p:txBody>
      </p:sp>
    </p:spTree>
    <p:extLst>
      <p:ext uri="{BB962C8B-B14F-4D97-AF65-F5344CB8AC3E}">
        <p14:creationId xmlns:p14="http://schemas.microsoft.com/office/powerpoint/2010/main" val="2603377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C7AC6A54-78ED-F7DE-DF4D-EF42B974EAEC}"/>
              </a:ext>
            </a:extLst>
          </p:cNvPr>
          <p:cNvGraphicFramePr>
            <a:graphicFrameLocks noGrp="1"/>
          </p:cNvGraphicFramePr>
          <p:nvPr>
            <p:extLst>
              <p:ext uri="{D42A27DB-BD31-4B8C-83A1-F6EECF244321}">
                <p14:modId xmlns:p14="http://schemas.microsoft.com/office/powerpoint/2010/main" val="2139641598"/>
              </p:ext>
            </p:extLst>
          </p:nvPr>
        </p:nvGraphicFramePr>
        <p:xfrm>
          <a:off x="838200" y="1501775"/>
          <a:ext cx="2447925" cy="1402080"/>
        </p:xfrm>
        <a:graphic>
          <a:graphicData uri="http://schemas.openxmlformats.org/drawingml/2006/table">
            <a:tbl>
              <a:tblPr firstRow="1" bandRow="1">
                <a:tableStyleId>{5C22544A-7EE6-4342-B048-85BDC9FD1C3A}</a:tableStyleId>
              </a:tblPr>
              <a:tblGrid>
                <a:gridCol w="2447925">
                  <a:extLst>
                    <a:ext uri="{9D8B030D-6E8A-4147-A177-3AD203B41FA5}">
                      <a16:colId xmlns:a16="http://schemas.microsoft.com/office/drawing/2014/main" val="3645596229"/>
                    </a:ext>
                  </a:extLst>
                </a:gridCol>
              </a:tblGrid>
              <a:tr h="376131">
                <a:tc>
                  <a:txBody>
                    <a:bodyPr/>
                    <a:lstStyle/>
                    <a:p>
                      <a:pPr algn="ctr"/>
                      <a:r>
                        <a:rPr lang="en-SG" sz="3600" b="0" dirty="0">
                          <a:solidFill>
                            <a:schemeClr val="bg1"/>
                          </a:solidFill>
                        </a:rPr>
                        <a:t>Sophomore</a:t>
                      </a:r>
                    </a:p>
                  </a:txBody>
                  <a:tcPr>
                    <a:solidFill>
                      <a:srgbClr val="FFC000"/>
                    </a:solidFill>
                  </a:tcPr>
                </a:tc>
                <a:extLst>
                  <a:ext uri="{0D108BD9-81ED-4DB2-BD59-A6C34878D82A}">
                    <a16:rowId xmlns:a16="http://schemas.microsoft.com/office/drawing/2014/main" val="3078623242"/>
                  </a:ext>
                </a:extLst>
              </a:tr>
              <a:tr h="376131">
                <a:tc>
                  <a:txBody>
                    <a:bodyPr/>
                    <a:lstStyle/>
                    <a:p>
                      <a:pPr algn="ctr"/>
                      <a:r>
                        <a:rPr lang="en-SG" sz="4400" b="1" dirty="0">
                          <a:solidFill>
                            <a:schemeClr val="tx1"/>
                          </a:solidFill>
                        </a:rPr>
                        <a:t>15.9%</a:t>
                      </a:r>
                    </a:p>
                  </a:txBody>
                  <a:tcPr>
                    <a:solidFill>
                      <a:schemeClr val="accent4">
                        <a:lumMod val="20000"/>
                        <a:lumOff val="80000"/>
                      </a:schemeClr>
                    </a:solidFill>
                  </a:tcPr>
                </a:tc>
                <a:extLst>
                  <a:ext uri="{0D108BD9-81ED-4DB2-BD59-A6C34878D82A}">
                    <a16:rowId xmlns:a16="http://schemas.microsoft.com/office/drawing/2014/main" val="843041246"/>
                  </a:ext>
                </a:extLst>
              </a:tr>
            </a:tbl>
          </a:graphicData>
        </a:graphic>
      </p:graphicFrame>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RECOMMENDATION: SOPHOMORE</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13</a:t>
            </a:fld>
            <a:endParaRPr lang="en-SG"/>
          </a:p>
        </p:txBody>
      </p:sp>
      <p:sp>
        <p:nvSpPr>
          <p:cNvPr id="4" name="TextBox 3">
            <a:extLst>
              <a:ext uri="{FF2B5EF4-FFF2-40B4-BE49-F238E27FC236}">
                <a16:creationId xmlns:a16="http://schemas.microsoft.com/office/drawing/2014/main" id="{88A035A1-8D83-B332-E3A0-C81B92F48A66}"/>
              </a:ext>
            </a:extLst>
          </p:cNvPr>
          <p:cNvSpPr txBox="1"/>
          <p:nvPr/>
        </p:nvSpPr>
        <p:spPr>
          <a:xfrm>
            <a:off x="5924550" y="3429000"/>
            <a:ext cx="184731" cy="369332"/>
          </a:xfrm>
          <a:prstGeom prst="rect">
            <a:avLst/>
          </a:prstGeom>
          <a:noFill/>
        </p:spPr>
        <p:txBody>
          <a:bodyPr wrap="none" rtlCol="0">
            <a:spAutoFit/>
          </a:bodyPr>
          <a:lstStyle/>
          <a:p>
            <a:endParaRPr lang="en-SG" dirty="0"/>
          </a:p>
        </p:txBody>
      </p:sp>
      <p:sp>
        <p:nvSpPr>
          <p:cNvPr id="5" name="TextBox 4">
            <a:extLst>
              <a:ext uri="{FF2B5EF4-FFF2-40B4-BE49-F238E27FC236}">
                <a16:creationId xmlns:a16="http://schemas.microsoft.com/office/drawing/2014/main" id="{63345DF7-A240-89CF-0845-369038B68064}"/>
              </a:ext>
            </a:extLst>
          </p:cNvPr>
          <p:cNvSpPr txBox="1"/>
          <p:nvPr/>
        </p:nvSpPr>
        <p:spPr>
          <a:xfrm>
            <a:off x="3505200" y="1443157"/>
            <a:ext cx="7848600" cy="4524315"/>
          </a:xfrm>
          <a:prstGeom prst="rect">
            <a:avLst/>
          </a:prstGeom>
          <a:noFill/>
        </p:spPr>
        <p:txBody>
          <a:bodyPr wrap="square" rtlCol="0">
            <a:spAutoFit/>
          </a:bodyPr>
          <a:lstStyle/>
          <a:p>
            <a:r>
              <a:rPr lang="en-US" sz="2400" b="0" i="0" dirty="0">
                <a:effectLst/>
                <a:latin typeface="-apple-system"/>
              </a:rPr>
              <a:t>You probably covered quite a lot of the easy content and probably has to face the tougher ones. This is the stage when you start to develop deeper understanding of the game mechanism, such as choosing artifacts and planning team composition. There is a lot of useful information resources that can help you but don't be shy to ask people for advice. Sometimes, it is better to learn from friends than online resources. In some discord servers, there might be specific channel that provide help to gamers. If you have not ventured into Spiral Abyss, it may be worthwhile to try it out. It takes a while to move up the floors, so don't be disappointed if you cannot clear everything in one go.</a:t>
            </a:r>
            <a:endParaRPr lang="en-SG" sz="2400" dirty="0"/>
          </a:p>
        </p:txBody>
      </p:sp>
    </p:spTree>
    <p:extLst>
      <p:ext uri="{BB962C8B-B14F-4D97-AF65-F5344CB8AC3E}">
        <p14:creationId xmlns:p14="http://schemas.microsoft.com/office/powerpoint/2010/main" val="746462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84E862B-3D0B-CCB6-659C-90F2545EC581}"/>
              </a:ext>
            </a:extLst>
          </p:cNvPr>
          <p:cNvGraphicFramePr>
            <a:graphicFrameLocks noGrp="1"/>
          </p:cNvGraphicFramePr>
          <p:nvPr>
            <p:extLst>
              <p:ext uri="{D42A27DB-BD31-4B8C-83A1-F6EECF244321}">
                <p14:modId xmlns:p14="http://schemas.microsoft.com/office/powerpoint/2010/main" val="614278049"/>
              </p:ext>
            </p:extLst>
          </p:nvPr>
        </p:nvGraphicFramePr>
        <p:xfrm>
          <a:off x="838199" y="1501775"/>
          <a:ext cx="2447925" cy="1402080"/>
        </p:xfrm>
        <a:graphic>
          <a:graphicData uri="http://schemas.openxmlformats.org/drawingml/2006/table">
            <a:tbl>
              <a:tblPr firstRow="1" bandRow="1">
                <a:tableStyleId>{5C22544A-7EE6-4342-B048-85BDC9FD1C3A}</a:tableStyleId>
              </a:tblPr>
              <a:tblGrid>
                <a:gridCol w="2447925">
                  <a:extLst>
                    <a:ext uri="{9D8B030D-6E8A-4147-A177-3AD203B41FA5}">
                      <a16:colId xmlns:a16="http://schemas.microsoft.com/office/drawing/2014/main" val="972259459"/>
                    </a:ext>
                  </a:extLst>
                </a:gridCol>
              </a:tblGrid>
              <a:tr h="376131">
                <a:tc>
                  <a:txBody>
                    <a:bodyPr/>
                    <a:lstStyle/>
                    <a:p>
                      <a:pPr algn="ctr"/>
                      <a:r>
                        <a:rPr lang="en-SG" sz="3600" b="0" dirty="0">
                          <a:solidFill>
                            <a:schemeClr val="bg1"/>
                          </a:solidFill>
                        </a:rPr>
                        <a:t>Junior</a:t>
                      </a:r>
                    </a:p>
                  </a:txBody>
                  <a:tcPr>
                    <a:solidFill>
                      <a:srgbClr val="00B050"/>
                    </a:solidFill>
                  </a:tcPr>
                </a:tc>
                <a:extLst>
                  <a:ext uri="{0D108BD9-81ED-4DB2-BD59-A6C34878D82A}">
                    <a16:rowId xmlns:a16="http://schemas.microsoft.com/office/drawing/2014/main" val="2100518930"/>
                  </a:ext>
                </a:extLst>
              </a:tr>
              <a:tr h="376131">
                <a:tc>
                  <a:txBody>
                    <a:bodyPr/>
                    <a:lstStyle/>
                    <a:p>
                      <a:pPr algn="ctr"/>
                      <a:r>
                        <a:rPr lang="en-SG" sz="4400" b="1" dirty="0">
                          <a:solidFill>
                            <a:schemeClr val="tx1"/>
                          </a:solidFill>
                        </a:rPr>
                        <a:t>38.4%</a:t>
                      </a:r>
                    </a:p>
                  </a:txBody>
                  <a:tcPr>
                    <a:solidFill>
                      <a:schemeClr val="accent6">
                        <a:lumMod val="20000"/>
                        <a:lumOff val="80000"/>
                      </a:schemeClr>
                    </a:solidFill>
                  </a:tcPr>
                </a:tc>
                <a:extLst>
                  <a:ext uri="{0D108BD9-81ED-4DB2-BD59-A6C34878D82A}">
                    <a16:rowId xmlns:a16="http://schemas.microsoft.com/office/drawing/2014/main" val="1825925975"/>
                  </a:ext>
                </a:extLst>
              </a:tr>
            </a:tbl>
          </a:graphicData>
        </a:graphic>
      </p:graphicFrame>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RECOMMENDATION: JUNIOR</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14</a:t>
            </a:fld>
            <a:endParaRPr lang="en-SG"/>
          </a:p>
        </p:txBody>
      </p:sp>
      <p:sp>
        <p:nvSpPr>
          <p:cNvPr id="4" name="TextBox 3">
            <a:extLst>
              <a:ext uri="{FF2B5EF4-FFF2-40B4-BE49-F238E27FC236}">
                <a16:creationId xmlns:a16="http://schemas.microsoft.com/office/drawing/2014/main" id="{88A035A1-8D83-B332-E3A0-C81B92F48A66}"/>
              </a:ext>
            </a:extLst>
          </p:cNvPr>
          <p:cNvSpPr txBox="1"/>
          <p:nvPr/>
        </p:nvSpPr>
        <p:spPr>
          <a:xfrm>
            <a:off x="5924550" y="3429000"/>
            <a:ext cx="184731" cy="369332"/>
          </a:xfrm>
          <a:prstGeom prst="rect">
            <a:avLst/>
          </a:prstGeom>
          <a:noFill/>
        </p:spPr>
        <p:txBody>
          <a:bodyPr wrap="none" rtlCol="0">
            <a:spAutoFit/>
          </a:bodyPr>
          <a:lstStyle/>
          <a:p>
            <a:endParaRPr lang="en-SG" dirty="0"/>
          </a:p>
        </p:txBody>
      </p:sp>
      <p:sp>
        <p:nvSpPr>
          <p:cNvPr id="5" name="TextBox 4">
            <a:extLst>
              <a:ext uri="{FF2B5EF4-FFF2-40B4-BE49-F238E27FC236}">
                <a16:creationId xmlns:a16="http://schemas.microsoft.com/office/drawing/2014/main" id="{63345DF7-A240-89CF-0845-369038B68064}"/>
              </a:ext>
            </a:extLst>
          </p:cNvPr>
          <p:cNvSpPr txBox="1"/>
          <p:nvPr/>
        </p:nvSpPr>
        <p:spPr>
          <a:xfrm>
            <a:off x="3505200" y="1443157"/>
            <a:ext cx="7848600" cy="3785652"/>
          </a:xfrm>
          <a:prstGeom prst="rect">
            <a:avLst/>
          </a:prstGeom>
          <a:noFill/>
        </p:spPr>
        <p:txBody>
          <a:bodyPr wrap="square" rtlCol="0">
            <a:spAutoFit/>
          </a:bodyPr>
          <a:lstStyle/>
          <a:p>
            <a:r>
              <a:rPr lang="en-US" sz="2400" b="0" i="0" dirty="0">
                <a:effectLst/>
                <a:latin typeface="-apple-system"/>
              </a:rPr>
              <a:t>The distinction between Juniors and Seniors, beside number of active days, Seniors just have everything more and done more than Juniors. Perhaps you have come to terms with some of the achievements which are rather painful (e.g. fishing and growing crops in the teapot), you have decided to finish it or give it up totally. There is probably no hurry to rush them through unless you really want those free primogems. You probably want to take your time to venture the remaining content, otherwise, you might end up like the Seniors with very little left to do.</a:t>
            </a:r>
            <a:endParaRPr lang="en-SG" sz="2400" dirty="0"/>
          </a:p>
        </p:txBody>
      </p:sp>
    </p:spTree>
    <p:extLst>
      <p:ext uri="{BB962C8B-B14F-4D97-AF65-F5344CB8AC3E}">
        <p14:creationId xmlns:p14="http://schemas.microsoft.com/office/powerpoint/2010/main" val="3042055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0E3D65D-B8B8-CC42-43B0-EA3B658CCC9B}"/>
              </a:ext>
            </a:extLst>
          </p:cNvPr>
          <p:cNvGraphicFramePr>
            <a:graphicFrameLocks noGrp="1"/>
          </p:cNvGraphicFramePr>
          <p:nvPr>
            <p:extLst>
              <p:ext uri="{D42A27DB-BD31-4B8C-83A1-F6EECF244321}">
                <p14:modId xmlns:p14="http://schemas.microsoft.com/office/powerpoint/2010/main" val="464267904"/>
              </p:ext>
            </p:extLst>
          </p:nvPr>
        </p:nvGraphicFramePr>
        <p:xfrm>
          <a:off x="838199" y="1501775"/>
          <a:ext cx="2447925" cy="1402080"/>
        </p:xfrm>
        <a:graphic>
          <a:graphicData uri="http://schemas.openxmlformats.org/drawingml/2006/table">
            <a:tbl>
              <a:tblPr firstRow="1" bandRow="1">
                <a:tableStyleId>{5C22544A-7EE6-4342-B048-85BDC9FD1C3A}</a:tableStyleId>
              </a:tblPr>
              <a:tblGrid>
                <a:gridCol w="2447925">
                  <a:extLst>
                    <a:ext uri="{9D8B030D-6E8A-4147-A177-3AD203B41FA5}">
                      <a16:colId xmlns:a16="http://schemas.microsoft.com/office/drawing/2014/main" val="1879368527"/>
                    </a:ext>
                  </a:extLst>
                </a:gridCol>
              </a:tblGrid>
              <a:tr h="376131">
                <a:tc>
                  <a:txBody>
                    <a:bodyPr/>
                    <a:lstStyle/>
                    <a:p>
                      <a:pPr algn="ctr"/>
                      <a:r>
                        <a:rPr lang="en-SG" sz="3600" b="0" dirty="0">
                          <a:solidFill>
                            <a:schemeClr val="bg1"/>
                          </a:solidFill>
                        </a:rPr>
                        <a:t>Senior</a:t>
                      </a:r>
                    </a:p>
                  </a:txBody>
                  <a:tcPr>
                    <a:solidFill>
                      <a:srgbClr val="C00000"/>
                    </a:solidFill>
                  </a:tcPr>
                </a:tc>
                <a:extLst>
                  <a:ext uri="{0D108BD9-81ED-4DB2-BD59-A6C34878D82A}">
                    <a16:rowId xmlns:a16="http://schemas.microsoft.com/office/drawing/2014/main" val="4146752642"/>
                  </a:ext>
                </a:extLst>
              </a:tr>
              <a:tr h="376131">
                <a:tc>
                  <a:txBody>
                    <a:bodyPr/>
                    <a:lstStyle/>
                    <a:p>
                      <a:pPr algn="ctr"/>
                      <a:r>
                        <a:rPr lang="en-SG" sz="4400" b="1" dirty="0">
                          <a:solidFill>
                            <a:schemeClr val="tx1"/>
                          </a:solidFill>
                        </a:rPr>
                        <a:t>8.5%</a:t>
                      </a:r>
                    </a:p>
                  </a:txBody>
                  <a:tcPr>
                    <a:solidFill>
                      <a:schemeClr val="accent2">
                        <a:lumMod val="20000"/>
                        <a:lumOff val="80000"/>
                      </a:schemeClr>
                    </a:solidFill>
                  </a:tcPr>
                </a:tc>
                <a:extLst>
                  <a:ext uri="{0D108BD9-81ED-4DB2-BD59-A6C34878D82A}">
                    <a16:rowId xmlns:a16="http://schemas.microsoft.com/office/drawing/2014/main" val="4146817736"/>
                  </a:ext>
                </a:extLst>
              </a:tr>
            </a:tbl>
          </a:graphicData>
        </a:graphic>
      </p:graphicFrame>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RECOMMENDATION: SENIOR</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15</a:t>
            </a:fld>
            <a:endParaRPr lang="en-SG"/>
          </a:p>
        </p:txBody>
      </p:sp>
      <p:sp>
        <p:nvSpPr>
          <p:cNvPr id="4" name="TextBox 3">
            <a:extLst>
              <a:ext uri="{FF2B5EF4-FFF2-40B4-BE49-F238E27FC236}">
                <a16:creationId xmlns:a16="http://schemas.microsoft.com/office/drawing/2014/main" id="{88A035A1-8D83-B332-E3A0-C81B92F48A66}"/>
              </a:ext>
            </a:extLst>
          </p:cNvPr>
          <p:cNvSpPr txBox="1"/>
          <p:nvPr/>
        </p:nvSpPr>
        <p:spPr>
          <a:xfrm>
            <a:off x="5924550" y="3429000"/>
            <a:ext cx="184731" cy="369332"/>
          </a:xfrm>
          <a:prstGeom prst="rect">
            <a:avLst/>
          </a:prstGeom>
          <a:noFill/>
        </p:spPr>
        <p:txBody>
          <a:bodyPr wrap="none" rtlCol="0">
            <a:spAutoFit/>
          </a:bodyPr>
          <a:lstStyle/>
          <a:p>
            <a:endParaRPr lang="en-SG" dirty="0"/>
          </a:p>
        </p:txBody>
      </p:sp>
      <p:sp>
        <p:nvSpPr>
          <p:cNvPr id="5" name="TextBox 4">
            <a:extLst>
              <a:ext uri="{FF2B5EF4-FFF2-40B4-BE49-F238E27FC236}">
                <a16:creationId xmlns:a16="http://schemas.microsoft.com/office/drawing/2014/main" id="{63345DF7-A240-89CF-0845-369038B68064}"/>
              </a:ext>
            </a:extLst>
          </p:cNvPr>
          <p:cNvSpPr txBox="1"/>
          <p:nvPr/>
        </p:nvSpPr>
        <p:spPr>
          <a:xfrm>
            <a:off x="3505200" y="1443157"/>
            <a:ext cx="7848600" cy="4524315"/>
          </a:xfrm>
          <a:prstGeom prst="rect">
            <a:avLst/>
          </a:prstGeom>
          <a:noFill/>
        </p:spPr>
        <p:txBody>
          <a:bodyPr wrap="square" rtlCol="0">
            <a:spAutoFit/>
          </a:bodyPr>
          <a:lstStyle/>
          <a:p>
            <a:r>
              <a:rPr lang="en-US" sz="2400" b="0" i="0" dirty="0">
                <a:effectLst/>
                <a:latin typeface="-apple-system"/>
              </a:rPr>
              <a:t>Senior have been supporting the game and have played out most, if not all the content that is available. They are up to date with the latest content and hungry for me. Probably at some time, or already so, you might stop for a while or slow down, or perhaps find that friends who have been playing the game no longer do so. There is probably a time when you might move on with the game and do something else. The main point is that you have enjoyed the game and have many happy moments, and if you continue to do so, may you have many more happy memories in the future. When there is free time, Seniors are excellent in helping others in challenging content.</a:t>
            </a:r>
            <a:endParaRPr lang="en-SG" sz="2400" dirty="0"/>
          </a:p>
        </p:txBody>
      </p:sp>
    </p:spTree>
    <p:extLst>
      <p:ext uri="{BB962C8B-B14F-4D97-AF65-F5344CB8AC3E}">
        <p14:creationId xmlns:p14="http://schemas.microsoft.com/office/powerpoint/2010/main" val="438129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06253E-DD7F-A414-A8A7-E60736C7A054}"/>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REFLECTION</a:t>
            </a:r>
          </a:p>
        </p:txBody>
      </p:sp>
      <p:sp>
        <p:nvSpPr>
          <p:cNvPr id="7" name="Slide Number Placeholder 6">
            <a:extLst>
              <a:ext uri="{FF2B5EF4-FFF2-40B4-BE49-F238E27FC236}">
                <a16:creationId xmlns:a16="http://schemas.microsoft.com/office/drawing/2014/main" id="{3ADCFFC5-3FB3-DC6E-7CEE-E77514756C96}"/>
              </a:ext>
            </a:extLst>
          </p:cNvPr>
          <p:cNvSpPr>
            <a:spLocks noGrp="1"/>
          </p:cNvSpPr>
          <p:nvPr>
            <p:ph type="sldNum" sz="quarter" idx="12"/>
          </p:nvPr>
        </p:nvSpPr>
        <p:spPr/>
        <p:txBody>
          <a:bodyPr/>
          <a:lstStyle/>
          <a:p>
            <a:fld id="{ECD3E342-1375-4085-88D5-770E13ECF42A}" type="slidenum">
              <a:rPr lang="en-SG" smtClean="0"/>
              <a:t>16</a:t>
            </a:fld>
            <a:endParaRPr lang="en-SG"/>
          </a:p>
        </p:txBody>
      </p:sp>
      <p:sp>
        <p:nvSpPr>
          <p:cNvPr id="11" name="Rectangle 10">
            <a:extLst>
              <a:ext uri="{FF2B5EF4-FFF2-40B4-BE49-F238E27FC236}">
                <a16:creationId xmlns:a16="http://schemas.microsoft.com/office/drawing/2014/main" id="{D6CC45C0-7964-FC0F-D462-05EBD67E1F71}"/>
              </a:ext>
            </a:extLst>
          </p:cNvPr>
          <p:cNvSpPr/>
          <p:nvPr/>
        </p:nvSpPr>
        <p:spPr>
          <a:xfrm>
            <a:off x="2319335" y="2156188"/>
            <a:ext cx="2247901" cy="523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SG" sz="2400" b="1" dirty="0"/>
              <a:t>Profitability</a:t>
            </a:r>
          </a:p>
        </p:txBody>
      </p:sp>
      <p:sp>
        <p:nvSpPr>
          <p:cNvPr id="13" name="Rectangle 12">
            <a:extLst>
              <a:ext uri="{FF2B5EF4-FFF2-40B4-BE49-F238E27FC236}">
                <a16:creationId xmlns:a16="http://schemas.microsoft.com/office/drawing/2014/main" id="{8716D9DB-966C-C3EE-F434-20CC0957A0F9}"/>
              </a:ext>
            </a:extLst>
          </p:cNvPr>
          <p:cNvSpPr/>
          <p:nvPr/>
        </p:nvSpPr>
        <p:spPr>
          <a:xfrm>
            <a:off x="971547" y="3067050"/>
            <a:ext cx="1647826" cy="523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SG" b="1" dirty="0"/>
              <a:t>No Spending</a:t>
            </a:r>
          </a:p>
        </p:txBody>
      </p:sp>
      <p:sp>
        <p:nvSpPr>
          <p:cNvPr id="14" name="Rectangle 13">
            <a:extLst>
              <a:ext uri="{FF2B5EF4-FFF2-40B4-BE49-F238E27FC236}">
                <a16:creationId xmlns:a16="http://schemas.microsoft.com/office/drawing/2014/main" id="{6A04E7BC-B00E-0AC3-FBC6-FF65E73BCAFA}"/>
              </a:ext>
            </a:extLst>
          </p:cNvPr>
          <p:cNvSpPr/>
          <p:nvPr/>
        </p:nvSpPr>
        <p:spPr>
          <a:xfrm>
            <a:off x="4267199" y="3067050"/>
            <a:ext cx="1647826" cy="523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SG" b="1" dirty="0"/>
              <a:t>Heavy Spender</a:t>
            </a:r>
          </a:p>
        </p:txBody>
      </p:sp>
      <p:sp>
        <p:nvSpPr>
          <p:cNvPr id="15" name="Rectangle 14">
            <a:extLst>
              <a:ext uri="{FF2B5EF4-FFF2-40B4-BE49-F238E27FC236}">
                <a16:creationId xmlns:a16="http://schemas.microsoft.com/office/drawing/2014/main" id="{8D191E8C-237D-5C6D-C947-24C88F452FCB}"/>
              </a:ext>
            </a:extLst>
          </p:cNvPr>
          <p:cNvSpPr/>
          <p:nvPr/>
        </p:nvSpPr>
        <p:spPr>
          <a:xfrm>
            <a:off x="2619373" y="3067050"/>
            <a:ext cx="1647826" cy="523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SG" b="1" dirty="0"/>
              <a:t>Light Spending</a:t>
            </a:r>
          </a:p>
        </p:txBody>
      </p:sp>
      <p:sp>
        <p:nvSpPr>
          <p:cNvPr id="16" name="Rectangle 15">
            <a:extLst>
              <a:ext uri="{FF2B5EF4-FFF2-40B4-BE49-F238E27FC236}">
                <a16:creationId xmlns:a16="http://schemas.microsoft.com/office/drawing/2014/main" id="{B2E39B2C-207A-ABC9-402D-487D5CB3B51E}"/>
              </a:ext>
            </a:extLst>
          </p:cNvPr>
          <p:cNvSpPr/>
          <p:nvPr/>
        </p:nvSpPr>
        <p:spPr>
          <a:xfrm>
            <a:off x="352422" y="817746"/>
            <a:ext cx="5076828" cy="523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SG" sz="2400" b="1" dirty="0"/>
              <a:t>BUSINESS IMPLICATION</a:t>
            </a:r>
          </a:p>
        </p:txBody>
      </p:sp>
      <p:sp>
        <p:nvSpPr>
          <p:cNvPr id="17" name="Rectangle 16">
            <a:extLst>
              <a:ext uri="{FF2B5EF4-FFF2-40B4-BE49-F238E27FC236}">
                <a16:creationId xmlns:a16="http://schemas.microsoft.com/office/drawing/2014/main" id="{A7C2BFFC-791D-BF13-EB01-76B898239EA5}"/>
              </a:ext>
            </a:extLst>
          </p:cNvPr>
          <p:cNvSpPr/>
          <p:nvPr/>
        </p:nvSpPr>
        <p:spPr>
          <a:xfrm>
            <a:off x="7781922" y="2156187"/>
            <a:ext cx="2247901" cy="523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SG" sz="2400" b="1" dirty="0"/>
              <a:t>Longevity</a:t>
            </a:r>
          </a:p>
        </p:txBody>
      </p:sp>
      <p:sp>
        <p:nvSpPr>
          <p:cNvPr id="18" name="Rectangle 17">
            <a:extLst>
              <a:ext uri="{FF2B5EF4-FFF2-40B4-BE49-F238E27FC236}">
                <a16:creationId xmlns:a16="http://schemas.microsoft.com/office/drawing/2014/main" id="{CD1F7252-6FCB-DAF2-DEED-DA5D83285FCF}"/>
              </a:ext>
            </a:extLst>
          </p:cNvPr>
          <p:cNvSpPr/>
          <p:nvPr/>
        </p:nvSpPr>
        <p:spPr>
          <a:xfrm>
            <a:off x="6434134" y="3065098"/>
            <a:ext cx="1647826" cy="523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SG" b="1" dirty="0"/>
              <a:t>New Players</a:t>
            </a:r>
          </a:p>
        </p:txBody>
      </p:sp>
      <p:sp>
        <p:nvSpPr>
          <p:cNvPr id="19" name="Rectangle 18">
            <a:extLst>
              <a:ext uri="{FF2B5EF4-FFF2-40B4-BE49-F238E27FC236}">
                <a16:creationId xmlns:a16="http://schemas.microsoft.com/office/drawing/2014/main" id="{265961E5-0F0A-3873-D2F6-4045FC6F5147}"/>
              </a:ext>
            </a:extLst>
          </p:cNvPr>
          <p:cNvSpPr/>
          <p:nvPr/>
        </p:nvSpPr>
        <p:spPr>
          <a:xfrm>
            <a:off x="8081960" y="3065097"/>
            <a:ext cx="1647826" cy="523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SG" b="1" dirty="0"/>
              <a:t>Lapsed Players</a:t>
            </a:r>
          </a:p>
        </p:txBody>
      </p:sp>
      <p:sp>
        <p:nvSpPr>
          <p:cNvPr id="20" name="Rectangle 19">
            <a:extLst>
              <a:ext uri="{FF2B5EF4-FFF2-40B4-BE49-F238E27FC236}">
                <a16:creationId xmlns:a16="http://schemas.microsoft.com/office/drawing/2014/main" id="{C83780B2-70AB-6A8F-6E05-0C42E2DC54B9}"/>
              </a:ext>
            </a:extLst>
          </p:cNvPr>
          <p:cNvSpPr/>
          <p:nvPr/>
        </p:nvSpPr>
        <p:spPr>
          <a:xfrm>
            <a:off x="9729786" y="3057525"/>
            <a:ext cx="1647826" cy="5276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SG" b="1" dirty="0"/>
              <a:t>Active Players</a:t>
            </a:r>
          </a:p>
        </p:txBody>
      </p:sp>
      <p:cxnSp>
        <p:nvCxnSpPr>
          <p:cNvPr id="22" name="Straight Arrow Connector 21">
            <a:extLst>
              <a:ext uri="{FF2B5EF4-FFF2-40B4-BE49-F238E27FC236}">
                <a16:creationId xmlns:a16="http://schemas.microsoft.com/office/drawing/2014/main" id="{28CF00AE-FFB3-749A-A009-E3401A15A8AA}"/>
              </a:ext>
            </a:extLst>
          </p:cNvPr>
          <p:cNvCxnSpPr>
            <a:stCxn id="11" idx="2"/>
            <a:endCxn id="14" idx="0"/>
          </p:cNvCxnSpPr>
          <p:nvPr/>
        </p:nvCxnSpPr>
        <p:spPr>
          <a:xfrm>
            <a:off x="3443286" y="2680063"/>
            <a:ext cx="1647826" cy="3869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54927AD-C39D-C778-49B8-4188D1B961EC}"/>
              </a:ext>
            </a:extLst>
          </p:cNvPr>
          <p:cNvCxnSpPr>
            <a:cxnSpLocks/>
            <a:stCxn id="11" idx="2"/>
            <a:endCxn id="15" idx="0"/>
          </p:cNvCxnSpPr>
          <p:nvPr/>
        </p:nvCxnSpPr>
        <p:spPr>
          <a:xfrm>
            <a:off x="3443286" y="2680063"/>
            <a:ext cx="0" cy="3869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B19ED8E-267B-F717-244C-585F88BDDDFC}"/>
              </a:ext>
            </a:extLst>
          </p:cNvPr>
          <p:cNvCxnSpPr>
            <a:cxnSpLocks/>
            <a:stCxn id="11" idx="2"/>
            <a:endCxn id="13" idx="0"/>
          </p:cNvCxnSpPr>
          <p:nvPr/>
        </p:nvCxnSpPr>
        <p:spPr>
          <a:xfrm flipH="1">
            <a:off x="1795460" y="2680063"/>
            <a:ext cx="1647826" cy="3869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9B31AA0-429D-E868-07C3-16FF814D3CD3}"/>
              </a:ext>
            </a:extLst>
          </p:cNvPr>
          <p:cNvCxnSpPr>
            <a:cxnSpLocks/>
            <a:stCxn id="17" idx="2"/>
            <a:endCxn id="20" idx="0"/>
          </p:cNvCxnSpPr>
          <p:nvPr/>
        </p:nvCxnSpPr>
        <p:spPr>
          <a:xfrm>
            <a:off x="8905873" y="2680062"/>
            <a:ext cx="1647826" cy="37746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FDC628F-A543-924B-2C16-3009D40EAAB5}"/>
              </a:ext>
            </a:extLst>
          </p:cNvPr>
          <p:cNvCxnSpPr>
            <a:cxnSpLocks/>
            <a:stCxn id="17" idx="2"/>
            <a:endCxn id="18" idx="0"/>
          </p:cNvCxnSpPr>
          <p:nvPr/>
        </p:nvCxnSpPr>
        <p:spPr>
          <a:xfrm flipH="1">
            <a:off x="7258047" y="2680062"/>
            <a:ext cx="1647826" cy="38503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D62E62E-465B-FD10-78CF-9AD7D23E9E08}"/>
              </a:ext>
            </a:extLst>
          </p:cNvPr>
          <p:cNvCxnSpPr>
            <a:cxnSpLocks/>
            <a:stCxn id="17" idx="2"/>
            <a:endCxn id="19" idx="0"/>
          </p:cNvCxnSpPr>
          <p:nvPr/>
        </p:nvCxnSpPr>
        <p:spPr>
          <a:xfrm>
            <a:off x="8905873" y="2680062"/>
            <a:ext cx="0" cy="3850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7340B39E-22F2-326B-825E-35520E94590B}"/>
              </a:ext>
            </a:extLst>
          </p:cNvPr>
          <p:cNvSpPr/>
          <p:nvPr/>
        </p:nvSpPr>
        <p:spPr>
          <a:xfrm>
            <a:off x="4976812" y="4403540"/>
            <a:ext cx="2247901" cy="5238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lang="en-SG" sz="2400" b="1" dirty="0">
                <a:solidFill>
                  <a:schemeClr val="bg1"/>
                </a:solidFill>
              </a:rPr>
              <a:t>Experience</a:t>
            </a:r>
          </a:p>
        </p:txBody>
      </p:sp>
      <p:sp>
        <p:nvSpPr>
          <p:cNvPr id="41" name="Rectangle 40">
            <a:extLst>
              <a:ext uri="{FF2B5EF4-FFF2-40B4-BE49-F238E27FC236}">
                <a16:creationId xmlns:a16="http://schemas.microsoft.com/office/drawing/2014/main" id="{7520DCEC-2EDF-6C68-31D4-3DAC3F03078C}"/>
              </a:ext>
            </a:extLst>
          </p:cNvPr>
          <p:cNvSpPr/>
          <p:nvPr/>
        </p:nvSpPr>
        <p:spPr>
          <a:xfrm>
            <a:off x="2838444" y="5314402"/>
            <a:ext cx="1647826" cy="523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dirty="0"/>
              <a:t>Freshman</a:t>
            </a:r>
          </a:p>
        </p:txBody>
      </p:sp>
      <p:sp>
        <p:nvSpPr>
          <p:cNvPr id="42" name="Rectangle 41">
            <a:extLst>
              <a:ext uri="{FF2B5EF4-FFF2-40B4-BE49-F238E27FC236}">
                <a16:creationId xmlns:a16="http://schemas.microsoft.com/office/drawing/2014/main" id="{59A8AB77-16D4-8C1D-2923-FB605ECC5A96}"/>
              </a:ext>
            </a:extLst>
          </p:cNvPr>
          <p:cNvSpPr/>
          <p:nvPr/>
        </p:nvSpPr>
        <p:spPr>
          <a:xfrm>
            <a:off x="6134096" y="5314402"/>
            <a:ext cx="1647826" cy="5238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2000" b="1" dirty="0"/>
              <a:t>Junior</a:t>
            </a:r>
          </a:p>
        </p:txBody>
      </p:sp>
      <p:sp>
        <p:nvSpPr>
          <p:cNvPr id="43" name="Rectangle 42">
            <a:extLst>
              <a:ext uri="{FF2B5EF4-FFF2-40B4-BE49-F238E27FC236}">
                <a16:creationId xmlns:a16="http://schemas.microsoft.com/office/drawing/2014/main" id="{99945AD7-1A6F-C4E7-DC07-37725D160E83}"/>
              </a:ext>
            </a:extLst>
          </p:cNvPr>
          <p:cNvSpPr/>
          <p:nvPr/>
        </p:nvSpPr>
        <p:spPr>
          <a:xfrm>
            <a:off x="4486270" y="5314402"/>
            <a:ext cx="1647826" cy="5238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sz="2000" b="1" dirty="0"/>
              <a:t>Sophomore</a:t>
            </a:r>
          </a:p>
        </p:txBody>
      </p:sp>
      <p:sp>
        <p:nvSpPr>
          <p:cNvPr id="44" name="Rectangle 43">
            <a:extLst>
              <a:ext uri="{FF2B5EF4-FFF2-40B4-BE49-F238E27FC236}">
                <a16:creationId xmlns:a16="http://schemas.microsoft.com/office/drawing/2014/main" id="{97AAC586-0BA0-1594-91AA-2C023A912D15}"/>
              </a:ext>
            </a:extLst>
          </p:cNvPr>
          <p:cNvSpPr/>
          <p:nvPr/>
        </p:nvSpPr>
        <p:spPr>
          <a:xfrm>
            <a:off x="7781922" y="5314401"/>
            <a:ext cx="1647826" cy="523875"/>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2000" b="1" dirty="0"/>
              <a:t>Senior</a:t>
            </a:r>
          </a:p>
        </p:txBody>
      </p:sp>
      <p:cxnSp>
        <p:nvCxnSpPr>
          <p:cNvPr id="45" name="Straight Arrow Connector 44">
            <a:extLst>
              <a:ext uri="{FF2B5EF4-FFF2-40B4-BE49-F238E27FC236}">
                <a16:creationId xmlns:a16="http://schemas.microsoft.com/office/drawing/2014/main" id="{69BB38C3-329F-28E9-0534-9C1B248AC9D2}"/>
              </a:ext>
            </a:extLst>
          </p:cNvPr>
          <p:cNvCxnSpPr>
            <a:cxnSpLocks/>
            <a:stCxn id="40" idx="2"/>
            <a:endCxn id="44" idx="0"/>
          </p:cNvCxnSpPr>
          <p:nvPr/>
        </p:nvCxnSpPr>
        <p:spPr>
          <a:xfrm>
            <a:off x="6100763" y="4927415"/>
            <a:ext cx="2505072" cy="3869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51C00374-73BB-5C34-45D7-E21A726D9FCA}"/>
              </a:ext>
            </a:extLst>
          </p:cNvPr>
          <p:cNvCxnSpPr>
            <a:cxnSpLocks/>
            <a:stCxn id="40" idx="2"/>
            <a:endCxn id="42" idx="0"/>
          </p:cNvCxnSpPr>
          <p:nvPr/>
        </p:nvCxnSpPr>
        <p:spPr>
          <a:xfrm>
            <a:off x="6100763" y="4927415"/>
            <a:ext cx="857246" cy="3869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3E112859-82B3-FC84-A867-D554DDE315C3}"/>
              </a:ext>
            </a:extLst>
          </p:cNvPr>
          <p:cNvCxnSpPr>
            <a:cxnSpLocks/>
            <a:stCxn id="40" idx="2"/>
            <a:endCxn id="43" idx="0"/>
          </p:cNvCxnSpPr>
          <p:nvPr/>
        </p:nvCxnSpPr>
        <p:spPr>
          <a:xfrm flipH="1">
            <a:off x="5310183" y="4927415"/>
            <a:ext cx="790580" cy="3869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E316B5E-370A-0CB5-46EE-9637314726CD}"/>
              </a:ext>
            </a:extLst>
          </p:cNvPr>
          <p:cNvCxnSpPr>
            <a:cxnSpLocks/>
            <a:stCxn id="40" idx="2"/>
            <a:endCxn id="41" idx="0"/>
          </p:cNvCxnSpPr>
          <p:nvPr/>
        </p:nvCxnSpPr>
        <p:spPr>
          <a:xfrm flipH="1">
            <a:off x="3662357" y="4927415"/>
            <a:ext cx="2438406" cy="3869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4823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F0014F-AF3A-1A7F-C20E-E965EFFC83EE}"/>
              </a:ext>
            </a:extLst>
          </p:cNvPr>
          <p:cNvSpPr/>
          <p:nvPr/>
        </p:nvSpPr>
        <p:spPr>
          <a:xfrm>
            <a:off x="0" y="6419850"/>
            <a:ext cx="121920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25C1775F-5514-11CD-D294-047677394F76}"/>
              </a:ext>
            </a:extLst>
          </p:cNvPr>
          <p:cNvSpPr/>
          <p:nvPr/>
        </p:nvSpPr>
        <p:spPr>
          <a:xfrm>
            <a:off x="0" y="0"/>
            <a:ext cx="121920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Slide Number Placeholder 10">
            <a:extLst>
              <a:ext uri="{FF2B5EF4-FFF2-40B4-BE49-F238E27FC236}">
                <a16:creationId xmlns:a16="http://schemas.microsoft.com/office/drawing/2014/main" id="{6D415A80-5F5B-C93C-B059-7D0A79ADC3BB}"/>
              </a:ext>
            </a:extLst>
          </p:cNvPr>
          <p:cNvSpPr>
            <a:spLocks noGrp="1"/>
          </p:cNvSpPr>
          <p:nvPr>
            <p:ph type="sldNum" sz="quarter" idx="12"/>
          </p:nvPr>
        </p:nvSpPr>
        <p:spPr/>
        <p:txBody>
          <a:bodyPr/>
          <a:lstStyle/>
          <a:p>
            <a:fld id="{ECD3E342-1375-4085-88D5-770E13ECF42A}" type="slidenum">
              <a:rPr lang="en-SG" smtClean="0"/>
              <a:t>2</a:t>
            </a:fld>
            <a:endParaRPr lang="en-SG"/>
          </a:p>
        </p:txBody>
      </p:sp>
      <p:sp>
        <p:nvSpPr>
          <p:cNvPr id="2" name="Rectangle 1">
            <a:extLst>
              <a:ext uri="{FF2B5EF4-FFF2-40B4-BE49-F238E27FC236}">
                <a16:creationId xmlns:a16="http://schemas.microsoft.com/office/drawing/2014/main" id="{ACFE42CE-CF2B-742F-6D8E-89C9CFE5CC78}"/>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PROBLEM STATEMENT</a:t>
            </a:r>
          </a:p>
        </p:txBody>
      </p:sp>
      <p:sp>
        <p:nvSpPr>
          <p:cNvPr id="4" name="TextBox 3">
            <a:extLst>
              <a:ext uri="{FF2B5EF4-FFF2-40B4-BE49-F238E27FC236}">
                <a16:creationId xmlns:a16="http://schemas.microsoft.com/office/drawing/2014/main" id="{0B185D73-6C97-3F28-B672-E4F971693131}"/>
              </a:ext>
            </a:extLst>
          </p:cNvPr>
          <p:cNvSpPr txBox="1"/>
          <p:nvPr/>
        </p:nvSpPr>
        <p:spPr>
          <a:xfrm>
            <a:off x="1457325" y="1704092"/>
            <a:ext cx="9582150" cy="3970318"/>
          </a:xfrm>
          <a:prstGeom prst="rect">
            <a:avLst/>
          </a:prstGeom>
          <a:noFill/>
        </p:spPr>
        <p:txBody>
          <a:bodyPr wrap="square">
            <a:spAutoFit/>
          </a:bodyPr>
          <a:lstStyle/>
          <a:p>
            <a:r>
              <a:rPr lang="en-US" sz="3600" b="1" dirty="0"/>
              <a:t>Determine what are the different archetypes using publicly available game data with the aim to help Genshin Impact players know more about themselves and the community. Where possible, the findings could provide some suggestions or tips to the players based on the archetype they belong to.</a:t>
            </a:r>
            <a:endParaRPr lang="en-SG" sz="3600" b="1" dirty="0"/>
          </a:p>
        </p:txBody>
      </p:sp>
    </p:spTree>
    <p:extLst>
      <p:ext uri="{BB962C8B-B14F-4D97-AF65-F5344CB8AC3E}">
        <p14:creationId xmlns:p14="http://schemas.microsoft.com/office/powerpoint/2010/main" val="2964256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3BEC3B-8AF6-6BD3-37D0-CB66399E1CE8}"/>
              </a:ext>
            </a:extLst>
          </p:cNvPr>
          <p:cNvSpPr>
            <a:spLocks noGrp="1"/>
          </p:cNvSpPr>
          <p:nvPr>
            <p:ph type="sldNum" sz="quarter" idx="12"/>
          </p:nvPr>
        </p:nvSpPr>
        <p:spPr/>
        <p:txBody>
          <a:bodyPr/>
          <a:lstStyle/>
          <a:p>
            <a:fld id="{ECD3E342-1375-4085-88D5-770E13ECF42A}" type="slidenum">
              <a:rPr lang="en-SG" smtClean="0"/>
              <a:t>3</a:t>
            </a:fld>
            <a:endParaRPr lang="en-SG"/>
          </a:p>
        </p:txBody>
      </p:sp>
      <p:sp>
        <p:nvSpPr>
          <p:cNvPr id="5" name="Rectangle 4">
            <a:extLst>
              <a:ext uri="{FF2B5EF4-FFF2-40B4-BE49-F238E27FC236}">
                <a16:creationId xmlns:a16="http://schemas.microsoft.com/office/drawing/2014/main" id="{19558562-9CC5-9C3C-1671-2C1851501695}"/>
              </a:ext>
            </a:extLst>
          </p:cNvPr>
          <p:cNvSpPr/>
          <p:nvPr/>
        </p:nvSpPr>
        <p:spPr>
          <a:xfrm>
            <a:off x="-9525"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SAMPLING</a:t>
            </a:r>
          </a:p>
        </p:txBody>
      </p:sp>
      <p:sp>
        <p:nvSpPr>
          <p:cNvPr id="9" name="Rectangle 8">
            <a:extLst>
              <a:ext uri="{FF2B5EF4-FFF2-40B4-BE49-F238E27FC236}">
                <a16:creationId xmlns:a16="http://schemas.microsoft.com/office/drawing/2014/main" id="{3B088D90-28C9-5E89-C2EB-F44E75AE3514}"/>
              </a:ext>
            </a:extLst>
          </p:cNvPr>
          <p:cNvSpPr/>
          <p:nvPr/>
        </p:nvSpPr>
        <p:spPr>
          <a:xfrm>
            <a:off x="3498010" y="917738"/>
            <a:ext cx="254766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000" dirty="0"/>
              <a:t>ASIA</a:t>
            </a:r>
          </a:p>
        </p:txBody>
      </p:sp>
      <p:sp>
        <p:nvSpPr>
          <p:cNvPr id="10" name="Rectangle 9">
            <a:extLst>
              <a:ext uri="{FF2B5EF4-FFF2-40B4-BE49-F238E27FC236}">
                <a16:creationId xmlns:a16="http://schemas.microsoft.com/office/drawing/2014/main" id="{9228C20B-5C54-F58F-19CD-906464499DC5}"/>
              </a:ext>
            </a:extLst>
          </p:cNvPr>
          <p:cNvSpPr/>
          <p:nvPr/>
        </p:nvSpPr>
        <p:spPr>
          <a:xfrm>
            <a:off x="6169323" y="917738"/>
            <a:ext cx="254766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000" dirty="0"/>
              <a:t>AMERICA</a:t>
            </a:r>
          </a:p>
        </p:txBody>
      </p:sp>
      <p:sp>
        <p:nvSpPr>
          <p:cNvPr id="11" name="Rectangle 10">
            <a:extLst>
              <a:ext uri="{FF2B5EF4-FFF2-40B4-BE49-F238E27FC236}">
                <a16:creationId xmlns:a16="http://schemas.microsoft.com/office/drawing/2014/main" id="{D0656A84-4159-A4B5-0875-64D4F869FF3A}"/>
              </a:ext>
            </a:extLst>
          </p:cNvPr>
          <p:cNvSpPr/>
          <p:nvPr/>
        </p:nvSpPr>
        <p:spPr>
          <a:xfrm>
            <a:off x="8840636" y="917738"/>
            <a:ext cx="254766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000" dirty="0"/>
              <a:t>EUROPE</a:t>
            </a:r>
          </a:p>
        </p:txBody>
      </p:sp>
      <p:sp>
        <p:nvSpPr>
          <p:cNvPr id="12" name="Rectangle 11">
            <a:extLst>
              <a:ext uri="{FF2B5EF4-FFF2-40B4-BE49-F238E27FC236}">
                <a16:creationId xmlns:a16="http://schemas.microsoft.com/office/drawing/2014/main" id="{56CF4A08-5321-EF7C-814C-97C72E734A4B}"/>
              </a:ext>
            </a:extLst>
          </p:cNvPr>
          <p:cNvSpPr/>
          <p:nvPr/>
        </p:nvSpPr>
        <p:spPr>
          <a:xfrm>
            <a:off x="3498010" y="3217851"/>
            <a:ext cx="254766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400" b="1" dirty="0">
                <a:solidFill>
                  <a:schemeClr val="tx1"/>
                </a:solidFill>
              </a:rPr>
              <a:t>16.6%</a:t>
            </a:r>
          </a:p>
        </p:txBody>
      </p:sp>
      <p:sp>
        <p:nvSpPr>
          <p:cNvPr id="13" name="Rectangle 12">
            <a:extLst>
              <a:ext uri="{FF2B5EF4-FFF2-40B4-BE49-F238E27FC236}">
                <a16:creationId xmlns:a16="http://schemas.microsoft.com/office/drawing/2014/main" id="{0E8D39ED-722E-77A9-5C76-5AD4AC82A065}"/>
              </a:ext>
            </a:extLst>
          </p:cNvPr>
          <p:cNvSpPr/>
          <p:nvPr/>
        </p:nvSpPr>
        <p:spPr>
          <a:xfrm>
            <a:off x="6169324" y="3217851"/>
            <a:ext cx="254766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400" b="1" dirty="0">
                <a:solidFill>
                  <a:schemeClr val="tx1"/>
                </a:solidFill>
              </a:rPr>
              <a:t>14.4%</a:t>
            </a:r>
          </a:p>
        </p:txBody>
      </p:sp>
      <p:sp>
        <p:nvSpPr>
          <p:cNvPr id="14" name="Rectangle 13">
            <a:extLst>
              <a:ext uri="{FF2B5EF4-FFF2-40B4-BE49-F238E27FC236}">
                <a16:creationId xmlns:a16="http://schemas.microsoft.com/office/drawing/2014/main" id="{7AF83A37-D0DA-5020-99DF-EFECDF32FBAD}"/>
              </a:ext>
            </a:extLst>
          </p:cNvPr>
          <p:cNvSpPr/>
          <p:nvPr/>
        </p:nvSpPr>
        <p:spPr>
          <a:xfrm>
            <a:off x="8860045" y="3217851"/>
            <a:ext cx="254766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400" b="1" dirty="0">
                <a:solidFill>
                  <a:schemeClr val="tx1"/>
                </a:solidFill>
              </a:rPr>
              <a:t>16.5%</a:t>
            </a:r>
          </a:p>
        </p:txBody>
      </p:sp>
      <p:sp>
        <p:nvSpPr>
          <p:cNvPr id="17" name="Rectangle 16">
            <a:extLst>
              <a:ext uri="{FF2B5EF4-FFF2-40B4-BE49-F238E27FC236}">
                <a16:creationId xmlns:a16="http://schemas.microsoft.com/office/drawing/2014/main" id="{1CD84FBE-20FB-821D-DB54-1B4BDDC2DB85}"/>
              </a:ext>
            </a:extLst>
          </p:cNvPr>
          <p:cNvSpPr/>
          <p:nvPr/>
        </p:nvSpPr>
        <p:spPr>
          <a:xfrm>
            <a:off x="3498012" y="2066026"/>
            <a:ext cx="254766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400" b="1" dirty="0">
                <a:solidFill>
                  <a:schemeClr val="tx1"/>
                </a:solidFill>
              </a:rPr>
              <a:t>2,716</a:t>
            </a:r>
          </a:p>
        </p:txBody>
      </p:sp>
      <p:sp>
        <p:nvSpPr>
          <p:cNvPr id="18" name="Rectangle 17">
            <a:extLst>
              <a:ext uri="{FF2B5EF4-FFF2-40B4-BE49-F238E27FC236}">
                <a16:creationId xmlns:a16="http://schemas.microsoft.com/office/drawing/2014/main" id="{EBCF5F21-0BBB-E566-1BB0-D6800525D150}"/>
              </a:ext>
            </a:extLst>
          </p:cNvPr>
          <p:cNvSpPr/>
          <p:nvPr/>
        </p:nvSpPr>
        <p:spPr>
          <a:xfrm>
            <a:off x="6169325" y="2057408"/>
            <a:ext cx="254766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400" b="1" dirty="0">
                <a:solidFill>
                  <a:schemeClr val="tx1"/>
                </a:solidFill>
              </a:rPr>
              <a:t>2,698</a:t>
            </a:r>
          </a:p>
        </p:txBody>
      </p:sp>
      <p:sp>
        <p:nvSpPr>
          <p:cNvPr id="19" name="Rectangle 18">
            <a:extLst>
              <a:ext uri="{FF2B5EF4-FFF2-40B4-BE49-F238E27FC236}">
                <a16:creationId xmlns:a16="http://schemas.microsoft.com/office/drawing/2014/main" id="{419C8160-DB6B-A86E-4A23-D1CBF3A3ABA2}"/>
              </a:ext>
            </a:extLst>
          </p:cNvPr>
          <p:cNvSpPr/>
          <p:nvPr/>
        </p:nvSpPr>
        <p:spPr>
          <a:xfrm>
            <a:off x="8840637" y="2057408"/>
            <a:ext cx="254766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400" b="1" dirty="0">
                <a:solidFill>
                  <a:schemeClr val="tx1"/>
                </a:solidFill>
              </a:rPr>
              <a:t>2,195</a:t>
            </a:r>
          </a:p>
        </p:txBody>
      </p:sp>
      <p:sp>
        <p:nvSpPr>
          <p:cNvPr id="20" name="Rectangle 19">
            <a:extLst>
              <a:ext uri="{FF2B5EF4-FFF2-40B4-BE49-F238E27FC236}">
                <a16:creationId xmlns:a16="http://schemas.microsoft.com/office/drawing/2014/main" id="{DB24AC24-2480-0C46-9CB0-8829AFD22132}"/>
              </a:ext>
            </a:extLst>
          </p:cNvPr>
          <p:cNvSpPr/>
          <p:nvPr/>
        </p:nvSpPr>
        <p:spPr>
          <a:xfrm>
            <a:off x="452885" y="801486"/>
            <a:ext cx="11097883" cy="113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rPr>
              <a:t> Drawing Samples of Gamers </a:t>
            </a:r>
          </a:p>
          <a:p>
            <a:r>
              <a:rPr lang="en-SG" dirty="0">
                <a:solidFill>
                  <a:schemeClr val="tx1"/>
                </a:solidFill>
              </a:rPr>
              <a:t> who are playing in the main </a:t>
            </a:r>
          </a:p>
          <a:p>
            <a:r>
              <a:rPr lang="en-SG" dirty="0">
                <a:solidFill>
                  <a:schemeClr val="tx1"/>
                </a:solidFill>
              </a:rPr>
              <a:t> three international servers </a:t>
            </a:r>
          </a:p>
        </p:txBody>
      </p:sp>
      <p:sp>
        <p:nvSpPr>
          <p:cNvPr id="21" name="Rectangle 20">
            <a:extLst>
              <a:ext uri="{FF2B5EF4-FFF2-40B4-BE49-F238E27FC236}">
                <a16:creationId xmlns:a16="http://schemas.microsoft.com/office/drawing/2014/main" id="{4D3F74F8-2E05-CEBE-A6EF-9C453DDD31AF}"/>
              </a:ext>
            </a:extLst>
          </p:cNvPr>
          <p:cNvSpPr/>
          <p:nvPr/>
        </p:nvSpPr>
        <p:spPr>
          <a:xfrm>
            <a:off x="452883" y="1998230"/>
            <a:ext cx="11097883" cy="10708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rPr>
              <a:t>Sample of Gamer UID </a:t>
            </a:r>
          </a:p>
          <a:p>
            <a:r>
              <a:rPr lang="en-SG" dirty="0">
                <a:solidFill>
                  <a:schemeClr val="tx1"/>
                </a:solidFill>
              </a:rPr>
              <a:t>whom seek help or help </a:t>
            </a:r>
          </a:p>
          <a:p>
            <a:r>
              <a:rPr lang="en-SG" dirty="0">
                <a:solidFill>
                  <a:schemeClr val="tx1"/>
                </a:solidFill>
              </a:rPr>
              <a:t>others from Discord Servers </a:t>
            </a:r>
          </a:p>
          <a:p>
            <a:r>
              <a:rPr lang="en-SG" dirty="0">
                <a:solidFill>
                  <a:schemeClr val="tx1"/>
                </a:solidFill>
              </a:rPr>
              <a:t>in January 2023</a:t>
            </a:r>
          </a:p>
        </p:txBody>
      </p:sp>
      <p:sp>
        <p:nvSpPr>
          <p:cNvPr id="23" name="Rectangle 22">
            <a:extLst>
              <a:ext uri="{FF2B5EF4-FFF2-40B4-BE49-F238E27FC236}">
                <a16:creationId xmlns:a16="http://schemas.microsoft.com/office/drawing/2014/main" id="{4FE819BE-C2AD-C9F1-5749-C5920EF1906B}"/>
              </a:ext>
            </a:extLst>
          </p:cNvPr>
          <p:cNvSpPr/>
          <p:nvPr/>
        </p:nvSpPr>
        <p:spPr>
          <a:xfrm>
            <a:off x="452883" y="3139606"/>
            <a:ext cx="11097883" cy="10708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rPr>
              <a:t>Success Rate</a:t>
            </a:r>
          </a:p>
        </p:txBody>
      </p:sp>
      <p:sp>
        <p:nvSpPr>
          <p:cNvPr id="24" name="Rectangle 23">
            <a:extLst>
              <a:ext uri="{FF2B5EF4-FFF2-40B4-BE49-F238E27FC236}">
                <a16:creationId xmlns:a16="http://schemas.microsoft.com/office/drawing/2014/main" id="{E4AE590F-3BEF-0786-0A9C-628F78E9F9E4}"/>
              </a:ext>
            </a:extLst>
          </p:cNvPr>
          <p:cNvSpPr/>
          <p:nvPr/>
        </p:nvSpPr>
        <p:spPr>
          <a:xfrm>
            <a:off x="452882" y="4280982"/>
            <a:ext cx="11097883" cy="10708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rPr>
              <a:t>Achieved Sample</a:t>
            </a:r>
          </a:p>
        </p:txBody>
      </p:sp>
      <p:sp>
        <p:nvSpPr>
          <p:cNvPr id="25" name="Rectangle 24">
            <a:extLst>
              <a:ext uri="{FF2B5EF4-FFF2-40B4-BE49-F238E27FC236}">
                <a16:creationId xmlns:a16="http://schemas.microsoft.com/office/drawing/2014/main" id="{A36CCD5C-BEA1-A129-9303-C0639A29784A}"/>
              </a:ext>
            </a:extLst>
          </p:cNvPr>
          <p:cNvSpPr/>
          <p:nvPr/>
        </p:nvSpPr>
        <p:spPr>
          <a:xfrm>
            <a:off x="3498010" y="4354550"/>
            <a:ext cx="254766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400" b="1" dirty="0"/>
              <a:t>451</a:t>
            </a:r>
          </a:p>
        </p:txBody>
      </p:sp>
      <p:sp>
        <p:nvSpPr>
          <p:cNvPr id="26" name="Rectangle 25">
            <a:extLst>
              <a:ext uri="{FF2B5EF4-FFF2-40B4-BE49-F238E27FC236}">
                <a16:creationId xmlns:a16="http://schemas.microsoft.com/office/drawing/2014/main" id="{C443A4DA-C78A-F101-FD0A-6596FFBAFEC6}"/>
              </a:ext>
            </a:extLst>
          </p:cNvPr>
          <p:cNvSpPr/>
          <p:nvPr/>
        </p:nvSpPr>
        <p:spPr>
          <a:xfrm>
            <a:off x="6169324" y="4354550"/>
            <a:ext cx="254766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400" b="1" dirty="0"/>
              <a:t>389</a:t>
            </a:r>
          </a:p>
        </p:txBody>
      </p:sp>
      <p:sp>
        <p:nvSpPr>
          <p:cNvPr id="27" name="Rectangle 26">
            <a:extLst>
              <a:ext uri="{FF2B5EF4-FFF2-40B4-BE49-F238E27FC236}">
                <a16:creationId xmlns:a16="http://schemas.microsoft.com/office/drawing/2014/main" id="{83111A52-9B2D-4922-0BDF-ABAA3A8AAAAA}"/>
              </a:ext>
            </a:extLst>
          </p:cNvPr>
          <p:cNvSpPr/>
          <p:nvPr/>
        </p:nvSpPr>
        <p:spPr>
          <a:xfrm>
            <a:off x="8860045" y="4354550"/>
            <a:ext cx="254766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400" b="1" dirty="0"/>
              <a:t>363</a:t>
            </a:r>
          </a:p>
        </p:txBody>
      </p:sp>
      <p:sp>
        <p:nvSpPr>
          <p:cNvPr id="29" name="Rectangle 28">
            <a:extLst>
              <a:ext uri="{FF2B5EF4-FFF2-40B4-BE49-F238E27FC236}">
                <a16:creationId xmlns:a16="http://schemas.microsoft.com/office/drawing/2014/main" id="{0CEAC0B2-F843-B3A2-7472-6778D29F922C}"/>
              </a:ext>
            </a:extLst>
          </p:cNvPr>
          <p:cNvSpPr/>
          <p:nvPr/>
        </p:nvSpPr>
        <p:spPr>
          <a:xfrm>
            <a:off x="452881" y="5399842"/>
            <a:ext cx="11097883" cy="10708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dirty="0">
                <a:solidFill>
                  <a:schemeClr val="tx1"/>
                </a:solidFill>
              </a:rPr>
              <a:t>Total Sample Size</a:t>
            </a:r>
          </a:p>
        </p:txBody>
      </p:sp>
      <p:sp>
        <p:nvSpPr>
          <p:cNvPr id="31" name="Rectangle 30">
            <a:extLst>
              <a:ext uri="{FF2B5EF4-FFF2-40B4-BE49-F238E27FC236}">
                <a16:creationId xmlns:a16="http://schemas.microsoft.com/office/drawing/2014/main" id="{5D2011D3-70FE-5857-9A63-AFB59699EFB9}"/>
              </a:ext>
            </a:extLst>
          </p:cNvPr>
          <p:cNvSpPr/>
          <p:nvPr/>
        </p:nvSpPr>
        <p:spPr>
          <a:xfrm>
            <a:off x="6198077" y="5478309"/>
            <a:ext cx="254766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400" b="1" dirty="0">
                <a:solidFill>
                  <a:schemeClr val="tx1"/>
                </a:solidFill>
              </a:rPr>
              <a:t>1,203</a:t>
            </a:r>
          </a:p>
        </p:txBody>
      </p:sp>
    </p:spTree>
    <p:extLst>
      <p:ext uri="{BB962C8B-B14F-4D97-AF65-F5344CB8AC3E}">
        <p14:creationId xmlns:p14="http://schemas.microsoft.com/office/powerpoint/2010/main" val="582799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ADVENTURE RANK</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4</a:t>
            </a:fld>
            <a:endParaRPr lang="en-SG"/>
          </a:p>
        </p:txBody>
      </p:sp>
      <p:pic>
        <p:nvPicPr>
          <p:cNvPr id="4" name="Picture 3" descr="Chart, scatter chart&#10;&#10;Description automatically generated">
            <a:extLst>
              <a:ext uri="{FF2B5EF4-FFF2-40B4-BE49-F238E27FC236}">
                <a16:creationId xmlns:a16="http://schemas.microsoft.com/office/drawing/2014/main" id="{54FFBC19-269E-6F94-7764-1E6D76FEE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6571" y="1720464"/>
            <a:ext cx="5419725" cy="4314825"/>
          </a:xfrm>
          <a:prstGeom prst="rect">
            <a:avLst/>
          </a:prstGeom>
        </p:spPr>
      </p:pic>
      <p:pic>
        <p:nvPicPr>
          <p:cNvPr id="15" name="Picture 14">
            <a:extLst>
              <a:ext uri="{FF2B5EF4-FFF2-40B4-BE49-F238E27FC236}">
                <a16:creationId xmlns:a16="http://schemas.microsoft.com/office/drawing/2014/main" id="{E4A92912-BCD8-89C5-FC06-9DE2E216DE1B}"/>
              </a:ext>
            </a:extLst>
          </p:cNvPr>
          <p:cNvPicPr>
            <a:picLocks noChangeAspect="1"/>
          </p:cNvPicPr>
          <p:nvPr/>
        </p:nvPicPr>
        <p:blipFill rotWithShape="1">
          <a:blip r:embed="rId3"/>
          <a:srcRect b="3050"/>
          <a:stretch/>
        </p:blipFill>
        <p:spPr>
          <a:xfrm>
            <a:off x="205704" y="752091"/>
            <a:ext cx="6217920" cy="3390900"/>
          </a:xfrm>
          <a:prstGeom prst="rect">
            <a:avLst/>
          </a:prstGeom>
        </p:spPr>
      </p:pic>
      <p:graphicFrame>
        <p:nvGraphicFramePr>
          <p:cNvPr id="17" name="Table 36">
            <a:extLst>
              <a:ext uri="{FF2B5EF4-FFF2-40B4-BE49-F238E27FC236}">
                <a16:creationId xmlns:a16="http://schemas.microsoft.com/office/drawing/2014/main" id="{0897F857-33AB-996C-EBCB-1F03A29AA1EC}"/>
              </a:ext>
            </a:extLst>
          </p:cNvPr>
          <p:cNvGraphicFramePr>
            <a:graphicFrameLocks noGrp="1"/>
          </p:cNvGraphicFramePr>
          <p:nvPr>
            <p:extLst>
              <p:ext uri="{D42A27DB-BD31-4B8C-83A1-F6EECF244321}">
                <p14:modId xmlns:p14="http://schemas.microsoft.com/office/powerpoint/2010/main" val="2791628314"/>
              </p:ext>
            </p:extLst>
          </p:nvPr>
        </p:nvGraphicFramePr>
        <p:xfrm>
          <a:off x="623580" y="4251325"/>
          <a:ext cx="5279068" cy="2286000"/>
        </p:xfrm>
        <a:graphic>
          <a:graphicData uri="http://schemas.openxmlformats.org/drawingml/2006/table">
            <a:tbl>
              <a:tblPr firstRow="1" bandRow="1">
                <a:tableStyleId>{5C22544A-7EE6-4342-B048-85BDC9FD1C3A}</a:tableStyleId>
              </a:tblPr>
              <a:tblGrid>
                <a:gridCol w="2861945">
                  <a:extLst>
                    <a:ext uri="{9D8B030D-6E8A-4147-A177-3AD203B41FA5}">
                      <a16:colId xmlns:a16="http://schemas.microsoft.com/office/drawing/2014/main" val="1038230630"/>
                    </a:ext>
                  </a:extLst>
                </a:gridCol>
                <a:gridCol w="2417123">
                  <a:extLst>
                    <a:ext uri="{9D8B030D-6E8A-4147-A177-3AD203B41FA5}">
                      <a16:colId xmlns:a16="http://schemas.microsoft.com/office/drawing/2014/main" val="1402731270"/>
                    </a:ext>
                  </a:extLst>
                </a:gridCol>
              </a:tblGrid>
              <a:tr h="370840">
                <a:tc>
                  <a:txBody>
                    <a:bodyPr/>
                    <a:lstStyle/>
                    <a:p>
                      <a:r>
                        <a:rPr lang="en-SG" sz="2400" b="1" dirty="0"/>
                        <a:t>Descriptive Statistics</a:t>
                      </a:r>
                    </a:p>
                  </a:txBody>
                  <a:tcPr/>
                </a:tc>
                <a:tc>
                  <a:txBody>
                    <a:bodyPr/>
                    <a:lstStyle/>
                    <a:p>
                      <a:endParaRPr lang="en-SG" sz="2400" b="1" dirty="0"/>
                    </a:p>
                  </a:txBody>
                  <a:tcPr/>
                </a:tc>
                <a:extLst>
                  <a:ext uri="{0D108BD9-81ED-4DB2-BD59-A6C34878D82A}">
                    <a16:rowId xmlns:a16="http://schemas.microsoft.com/office/drawing/2014/main" val="1355755672"/>
                  </a:ext>
                </a:extLst>
              </a:tr>
              <a:tr h="370840">
                <a:tc>
                  <a:txBody>
                    <a:bodyPr/>
                    <a:lstStyle/>
                    <a:p>
                      <a:r>
                        <a:rPr lang="en-SG" sz="2400" b="1" dirty="0"/>
                        <a:t>Minimum</a:t>
                      </a:r>
                    </a:p>
                  </a:txBody>
                  <a:tcPr/>
                </a:tc>
                <a:tc>
                  <a:txBody>
                    <a:bodyPr/>
                    <a:lstStyle/>
                    <a:p>
                      <a:pPr algn="r"/>
                      <a:r>
                        <a:rPr lang="en-SG" sz="2400" b="1" dirty="0"/>
                        <a:t>0</a:t>
                      </a:r>
                    </a:p>
                  </a:txBody>
                  <a:tcPr/>
                </a:tc>
                <a:extLst>
                  <a:ext uri="{0D108BD9-81ED-4DB2-BD59-A6C34878D82A}">
                    <a16:rowId xmlns:a16="http://schemas.microsoft.com/office/drawing/2014/main" val="1312370842"/>
                  </a:ext>
                </a:extLst>
              </a:tr>
              <a:tr h="370840">
                <a:tc>
                  <a:txBody>
                    <a:bodyPr/>
                    <a:lstStyle/>
                    <a:p>
                      <a:r>
                        <a:rPr lang="en-SG" sz="2400" b="1" dirty="0"/>
                        <a:t>Maximum</a:t>
                      </a:r>
                    </a:p>
                  </a:txBody>
                  <a:tcPr/>
                </a:tc>
                <a:tc>
                  <a:txBody>
                    <a:bodyPr/>
                    <a:lstStyle/>
                    <a:p>
                      <a:pPr algn="r"/>
                      <a:r>
                        <a:rPr lang="en-SG" sz="2400" b="1" dirty="0"/>
                        <a:t>60</a:t>
                      </a:r>
                    </a:p>
                  </a:txBody>
                  <a:tcPr/>
                </a:tc>
                <a:extLst>
                  <a:ext uri="{0D108BD9-81ED-4DB2-BD59-A6C34878D82A}">
                    <a16:rowId xmlns:a16="http://schemas.microsoft.com/office/drawing/2014/main" val="1653717804"/>
                  </a:ext>
                </a:extLst>
              </a:tr>
              <a:tr h="370840">
                <a:tc>
                  <a:txBody>
                    <a:bodyPr/>
                    <a:lstStyle/>
                    <a:p>
                      <a:r>
                        <a:rPr lang="en-SG" sz="2400" b="1" dirty="0"/>
                        <a:t>Mean</a:t>
                      </a:r>
                    </a:p>
                  </a:txBody>
                  <a:tcPr/>
                </a:tc>
                <a:tc>
                  <a:txBody>
                    <a:bodyPr/>
                    <a:lstStyle/>
                    <a:p>
                      <a:pPr algn="r"/>
                      <a:r>
                        <a:rPr lang="en-SG" sz="2400" b="1" dirty="0"/>
                        <a:t>54</a:t>
                      </a:r>
                    </a:p>
                  </a:txBody>
                  <a:tcPr/>
                </a:tc>
                <a:extLst>
                  <a:ext uri="{0D108BD9-81ED-4DB2-BD59-A6C34878D82A}">
                    <a16:rowId xmlns:a16="http://schemas.microsoft.com/office/drawing/2014/main" val="2386432820"/>
                  </a:ext>
                </a:extLst>
              </a:tr>
              <a:tr h="370840">
                <a:tc>
                  <a:txBody>
                    <a:bodyPr/>
                    <a:lstStyle/>
                    <a:p>
                      <a:r>
                        <a:rPr lang="en-SG" sz="2400" b="1" dirty="0"/>
                        <a:t>Max Possible</a:t>
                      </a:r>
                    </a:p>
                  </a:txBody>
                  <a:tcPr/>
                </a:tc>
                <a:tc>
                  <a:txBody>
                    <a:bodyPr/>
                    <a:lstStyle/>
                    <a:p>
                      <a:pPr algn="r"/>
                      <a:r>
                        <a:rPr lang="en-SG" sz="2400" b="1" dirty="0"/>
                        <a:t>60</a:t>
                      </a:r>
                    </a:p>
                  </a:txBody>
                  <a:tcPr/>
                </a:tc>
                <a:extLst>
                  <a:ext uri="{0D108BD9-81ED-4DB2-BD59-A6C34878D82A}">
                    <a16:rowId xmlns:a16="http://schemas.microsoft.com/office/drawing/2014/main" val="580502453"/>
                  </a:ext>
                </a:extLst>
              </a:tr>
            </a:tbl>
          </a:graphicData>
        </a:graphic>
      </p:graphicFrame>
    </p:spTree>
    <p:extLst>
      <p:ext uri="{BB962C8B-B14F-4D97-AF65-F5344CB8AC3E}">
        <p14:creationId xmlns:p14="http://schemas.microsoft.com/office/powerpoint/2010/main" val="698618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ACHIEVEMENTS</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5</a:t>
            </a:fld>
            <a:endParaRPr lang="en-SG"/>
          </a:p>
        </p:txBody>
      </p:sp>
      <p:pic>
        <p:nvPicPr>
          <p:cNvPr id="2" name="Picture 1">
            <a:extLst>
              <a:ext uri="{FF2B5EF4-FFF2-40B4-BE49-F238E27FC236}">
                <a16:creationId xmlns:a16="http://schemas.microsoft.com/office/drawing/2014/main" id="{89DFA50F-BD33-158A-28D3-59A8A47C1FBA}"/>
              </a:ext>
            </a:extLst>
          </p:cNvPr>
          <p:cNvPicPr>
            <a:picLocks noChangeAspect="1"/>
          </p:cNvPicPr>
          <p:nvPr/>
        </p:nvPicPr>
        <p:blipFill rotWithShape="1">
          <a:blip r:embed="rId2"/>
          <a:srcRect b="2452"/>
          <a:stretch/>
        </p:blipFill>
        <p:spPr>
          <a:xfrm>
            <a:off x="247328" y="708411"/>
            <a:ext cx="6223993" cy="3415146"/>
          </a:xfrm>
          <a:prstGeom prst="rect">
            <a:avLst/>
          </a:prstGeom>
        </p:spPr>
      </p:pic>
      <p:pic>
        <p:nvPicPr>
          <p:cNvPr id="6" name="Picture 5" descr="Chart, scatter chart&#10;&#10;Description automatically generated">
            <a:extLst>
              <a:ext uri="{FF2B5EF4-FFF2-40B4-BE49-F238E27FC236}">
                <a16:creationId xmlns:a16="http://schemas.microsoft.com/office/drawing/2014/main" id="{AE7DC9FF-AA03-F971-A65D-30410CB80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675" y="1719262"/>
            <a:ext cx="5457825" cy="4314825"/>
          </a:xfrm>
          <a:prstGeom prst="rect">
            <a:avLst/>
          </a:prstGeom>
        </p:spPr>
      </p:pic>
      <p:graphicFrame>
        <p:nvGraphicFramePr>
          <p:cNvPr id="7" name="Table 36">
            <a:extLst>
              <a:ext uri="{FF2B5EF4-FFF2-40B4-BE49-F238E27FC236}">
                <a16:creationId xmlns:a16="http://schemas.microsoft.com/office/drawing/2014/main" id="{CB26CFEC-9373-5DDF-1349-237EFAEC8CD7}"/>
              </a:ext>
            </a:extLst>
          </p:cNvPr>
          <p:cNvGraphicFramePr>
            <a:graphicFrameLocks noGrp="1"/>
          </p:cNvGraphicFramePr>
          <p:nvPr>
            <p:extLst>
              <p:ext uri="{D42A27DB-BD31-4B8C-83A1-F6EECF244321}">
                <p14:modId xmlns:p14="http://schemas.microsoft.com/office/powerpoint/2010/main" val="666029436"/>
              </p:ext>
            </p:extLst>
          </p:nvPr>
        </p:nvGraphicFramePr>
        <p:xfrm>
          <a:off x="623580" y="4251325"/>
          <a:ext cx="5279068" cy="2286000"/>
        </p:xfrm>
        <a:graphic>
          <a:graphicData uri="http://schemas.openxmlformats.org/drawingml/2006/table">
            <a:tbl>
              <a:tblPr firstRow="1" bandRow="1">
                <a:tableStyleId>{5C22544A-7EE6-4342-B048-85BDC9FD1C3A}</a:tableStyleId>
              </a:tblPr>
              <a:tblGrid>
                <a:gridCol w="2861945">
                  <a:extLst>
                    <a:ext uri="{9D8B030D-6E8A-4147-A177-3AD203B41FA5}">
                      <a16:colId xmlns:a16="http://schemas.microsoft.com/office/drawing/2014/main" val="1038230630"/>
                    </a:ext>
                  </a:extLst>
                </a:gridCol>
                <a:gridCol w="2417123">
                  <a:extLst>
                    <a:ext uri="{9D8B030D-6E8A-4147-A177-3AD203B41FA5}">
                      <a16:colId xmlns:a16="http://schemas.microsoft.com/office/drawing/2014/main" val="1402731270"/>
                    </a:ext>
                  </a:extLst>
                </a:gridCol>
              </a:tblGrid>
              <a:tr h="370840">
                <a:tc>
                  <a:txBody>
                    <a:bodyPr/>
                    <a:lstStyle/>
                    <a:p>
                      <a:r>
                        <a:rPr lang="en-SG" sz="2400" b="1" dirty="0"/>
                        <a:t>Descriptive Statistics</a:t>
                      </a:r>
                    </a:p>
                  </a:txBody>
                  <a:tcPr/>
                </a:tc>
                <a:tc>
                  <a:txBody>
                    <a:bodyPr/>
                    <a:lstStyle/>
                    <a:p>
                      <a:endParaRPr lang="en-SG" sz="2400" b="1" dirty="0"/>
                    </a:p>
                  </a:txBody>
                  <a:tcPr/>
                </a:tc>
                <a:extLst>
                  <a:ext uri="{0D108BD9-81ED-4DB2-BD59-A6C34878D82A}">
                    <a16:rowId xmlns:a16="http://schemas.microsoft.com/office/drawing/2014/main" val="1355755672"/>
                  </a:ext>
                </a:extLst>
              </a:tr>
              <a:tr h="370840">
                <a:tc>
                  <a:txBody>
                    <a:bodyPr/>
                    <a:lstStyle/>
                    <a:p>
                      <a:r>
                        <a:rPr lang="en-SG" sz="2400" b="1" dirty="0"/>
                        <a:t>Minimum</a:t>
                      </a:r>
                    </a:p>
                  </a:txBody>
                  <a:tcPr/>
                </a:tc>
                <a:tc>
                  <a:txBody>
                    <a:bodyPr/>
                    <a:lstStyle/>
                    <a:p>
                      <a:pPr algn="r"/>
                      <a:r>
                        <a:rPr lang="en-SG" sz="2400" b="1" dirty="0"/>
                        <a:t>78</a:t>
                      </a:r>
                    </a:p>
                  </a:txBody>
                  <a:tcPr/>
                </a:tc>
                <a:extLst>
                  <a:ext uri="{0D108BD9-81ED-4DB2-BD59-A6C34878D82A}">
                    <a16:rowId xmlns:a16="http://schemas.microsoft.com/office/drawing/2014/main" val="1312370842"/>
                  </a:ext>
                </a:extLst>
              </a:tr>
              <a:tr h="370840">
                <a:tc>
                  <a:txBody>
                    <a:bodyPr/>
                    <a:lstStyle/>
                    <a:p>
                      <a:r>
                        <a:rPr lang="en-SG" sz="2400" b="1" dirty="0"/>
                        <a:t>Maximum</a:t>
                      </a:r>
                    </a:p>
                  </a:txBody>
                  <a:tcPr/>
                </a:tc>
                <a:tc>
                  <a:txBody>
                    <a:bodyPr/>
                    <a:lstStyle/>
                    <a:p>
                      <a:pPr algn="r"/>
                      <a:r>
                        <a:rPr lang="en-SG" sz="2400" b="1" dirty="0"/>
                        <a:t>875</a:t>
                      </a:r>
                    </a:p>
                  </a:txBody>
                  <a:tcPr/>
                </a:tc>
                <a:extLst>
                  <a:ext uri="{0D108BD9-81ED-4DB2-BD59-A6C34878D82A}">
                    <a16:rowId xmlns:a16="http://schemas.microsoft.com/office/drawing/2014/main" val="1653717804"/>
                  </a:ext>
                </a:extLst>
              </a:tr>
              <a:tr h="370840">
                <a:tc>
                  <a:txBody>
                    <a:bodyPr/>
                    <a:lstStyle/>
                    <a:p>
                      <a:r>
                        <a:rPr lang="en-SG" sz="2400" b="1" dirty="0"/>
                        <a:t>Mean</a:t>
                      </a:r>
                    </a:p>
                  </a:txBody>
                  <a:tcPr/>
                </a:tc>
                <a:tc>
                  <a:txBody>
                    <a:bodyPr/>
                    <a:lstStyle/>
                    <a:p>
                      <a:pPr algn="r"/>
                      <a:r>
                        <a:rPr lang="en-SG" sz="2400" b="1" dirty="0"/>
                        <a:t>542</a:t>
                      </a:r>
                    </a:p>
                  </a:txBody>
                  <a:tcPr/>
                </a:tc>
                <a:extLst>
                  <a:ext uri="{0D108BD9-81ED-4DB2-BD59-A6C34878D82A}">
                    <a16:rowId xmlns:a16="http://schemas.microsoft.com/office/drawing/2014/main" val="2386432820"/>
                  </a:ext>
                </a:extLst>
              </a:tr>
              <a:tr h="370840">
                <a:tc>
                  <a:txBody>
                    <a:bodyPr/>
                    <a:lstStyle/>
                    <a:p>
                      <a:r>
                        <a:rPr lang="en-SG" sz="2400" b="1" dirty="0"/>
                        <a:t>Max Possible</a:t>
                      </a:r>
                    </a:p>
                  </a:txBody>
                  <a:tcPr/>
                </a:tc>
                <a:tc>
                  <a:txBody>
                    <a:bodyPr/>
                    <a:lstStyle/>
                    <a:p>
                      <a:pPr algn="r"/>
                      <a:r>
                        <a:rPr lang="en-SG" sz="2400" b="1" dirty="0"/>
                        <a:t>890</a:t>
                      </a:r>
                    </a:p>
                  </a:txBody>
                  <a:tcPr/>
                </a:tc>
                <a:extLst>
                  <a:ext uri="{0D108BD9-81ED-4DB2-BD59-A6C34878D82A}">
                    <a16:rowId xmlns:a16="http://schemas.microsoft.com/office/drawing/2014/main" val="580502453"/>
                  </a:ext>
                </a:extLst>
              </a:tr>
            </a:tbl>
          </a:graphicData>
        </a:graphic>
      </p:graphicFrame>
    </p:spTree>
    <p:extLst>
      <p:ext uri="{BB962C8B-B14F-4D97-AF65-F5344CB8AC3E}">
        <p14:creationId xmlns:p14="http://schemas.microsoft.com/office/powerpoint/2010/main" val="1430457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84C6BB0F-88E6-D51B-AE0D-780285AE3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1690686"/>
            <a:ext cx="5362575" cy="4314825"/>
          </a:xfrm>
          <a:prstGeom prst="rect">
            <a:avLst/>
          </a:prstGeom>
        </p:spPr>
      </p:pic>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CHARACTERS</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6</a:t>
            </a:fld>
            <a:endParaRPr lang="en-SG"/>
          </a:p>
        </p:txBody>
      </p:sp>
      <p:pic>
        <p:nvPicPr>
          <p:cNvPr id="2" name="Picture 1">
            <a:extLst>
              <a:ext uri="{FF2B5EF4-FFF2-40B4-BE49-F238E27FC236}">
                <a16:creationId xmlns:a16="http://schemas.microsoft.com/office/drawing/2014/main" id="{24744889-6CAB-4856-D557-432663BB09E7}"/>
              </a:ext>
            </a:extLst>
          </p:cNvPr>
          <p:cNvPicPr>
            <a:picLocks noChangeAspect="1"/>
          </p:cNvPicPr>
          <p:nvPr/>
        </p:nvPicPr>
        <p:blipFill rotWithShape="1">
          <a:blip r:embed="rId3"/>
          <a:srcRect b="2582"/>
          <a:stretch/>
        </p:blipFill>
        <p:spPr>
          <a:xfrm>
            <a:off x="247329" y="708412"/>
            <a:ext cx="6232274" cy="3415146"/>
          </a:xfrm>
          <a:prstGeom prst="rect">
            <a:avLst/>
          </a:prstGeom>
        </p:spPr>
      </p:pic>
      <p:graphicFrame>
        <p:nvGraphicFramePr>
          <p:cNvPr id="8" name="Table 36">
            <a:extLst>
              <a:ext uri="{FF2B5EF4-FFF2-40B4-BE49-F238E27FC236}">
                <a16:creationId xmlns:a16="http://schemas.microsoft.com/office/drawing/2014/main" id="{4E0B9E21-0BAF-7CE3-1230-BF8DBBCCE33D}"/>
              </a:ext>
            </a:extLst>
          </p:cNvPr>
          <p:cNvGraphicFramePr>
            <a:graphicFrameLocks noGrp="1"/>
          </p:cNvGraphicFramePr>
          <p:nvPr>
            <p:extLst>
              <p:ext uri="{D42A27DB-BD31-4B8C-83A1-F6EECF244321}">
                <p14:modId xmlns:p14="http://schemas.microsoft.com/office/powerpoint/2010/main" val="2221344871"/>
              </p:ext>
            </p:extLst>
          </p:nvPr>
        </p:nvGraphicFramePr>
        <p:xfrm>
          <a:off x="623580" y="4251325"/>
          <a:ext cx="5279068" cy="2286000"/>
        </p:xfrm>
        <a:graphic>
          <a:graphicData uri="http://schemas.openxmlformats.org/drawingml/2006/table">
            <a:tbl>
              <a:tblPr firstRow="1" bandRow="1">
                <a:tableStyleId>{5C22544A-7EE6-4342-B048-85BDC9FD1C3A}</a:tableStyleId>
              </a:tblPr>
              <a:tblGrid>
                <a:gridCol w="2861945">
                  <a:extLst>
                    <a:ext uri="{9D8B030D-6E8A-4147-A177-3AD203B41FA5}">
                      <a16:colId xmlns:a16="http://schemas.microsoft.com/office/drawing/2014/main" val="1038230630"/>
                    </a:ext>
                  </a:extLst>
                </a:gridCol>
                <a:gridCol w="2417123">
                  <a:extLst>
                    <a:ext uri="{9D8B030D-6E8A-4147-A177-3AD203B41FA5}">
                      <a16:colId xmlns:a16="http://schemas.microsoft.com/office/drawing/2014/main" val="1402731270"/>
                    </a:ext>
                  </a:extLst>
                </a:gridCol>
              </a:tblGrid>
              <a:tr h="370840">
                <a:tc>
                  <a:txBody>
                    <a:bodyPr/>
                    <a:lstStyle/>
                    <a:p>
                      <a:r>
                        <a:rPr lang="en-SG" sz="2400" b="1" dirty="0"/>
                        <a:t>Descriptive Statistics</a:t>
                      </a:r>
                    </a:p>
                  </a:txBody>
                  <a:tcPr/>
                </a:tc>
                <a:tc>
                  <a:txBody>
                    <a:bodyPr/>
                    <a:lstStyle/>
                    <a:p>
                      <a:endParaRPr lang="en-SG" sz="2400" b="1" dirty="0"/>
                    </a:p>
                  </a:txBody>
                  <a:tcPr/>
                </a:tc>
                <a:extLst>
                  <a:ext uri="{0D108BD9-81ED-4DB2-BD59-A6C34878D82A}">
                    <a16:rowId xmlns:a16="http://schemas.microsoft.com/office/drawing/2014/main" val="1355755672"/>
                  </a:ext>
                </a:extLst>
              </a:tr>
              <a:tr h="370840">
                <a:tc>
                  <a:txBody>
                    <a:bodyPr/>
                    <a:lstStyle/>
                    <a:p>
                      <a:r>
                        <a:rPr lang="en-SG" sz="2400" b="1" dirty="0"/>
                        <a:t>Minimum</a:t>
                      </a:r>
                    </a:p>
                  </a:txBody>
                  <a:tcPr/>
                </a:tc>
                <a:tc>
                  <a:txBody>
                    <a:bodyPr/>
                    <a:lstStyle/>
                    <a:p>
                      <a:pPr algn="r"/>
                      <a:r>
                        <a:rPr lang="en-SG" sz="2400" b="1" dirty="0"/>
                        <a:t>6</a:t>
                      </a:r>
                    </a:p>
                  </a:txBody>
                  <a:tcPr/>
                </a:tc>
                <a:extLst>
                  <a:ext uri="{0D108BD9-81ED-4DB2-BD59-A6C34878D82A}">
                    <a16:rowId xmlns:a16="http://schemas.microsoft.com/office/drawing/2014/main" val="1312370842"/>
                  </a:ext>
                </a:extLst>
              </a:tr>
              <a:tr h="370840">
                <a:tc>
                  <a:txBody>
                    <a:bodyPr/>
                    <a:lstStyle/>
                    <a:p>
                      <a:r>
                        <a:rPr lang="en-SG" sz="2400" b="1" dirty="0"/>
                        <a:t>Maximum</a:t>
                      </a:r>
                    </a:p>
                  </a:txBody>
                  <a:tcPr/>
                </a:tc>
                <a:tc>
                  <a:txBody>
                    <a:bodyPr/>
                    <a:lstStyle/>
                    <a:p>
                      <a:pPr algn="r"/>
                      <a:r>
                        <a:rPr lang="en-SG" sz="2400" b="1" dirty="0"/>
                        <a:t>63</a:t>
                      </a:r>
                    </a:p>
                  </a:txBody>
                  <a:tcPr/>
                </a:tc>
                <a:extLst>
                  <a:ext uri="{0D108BD9-81ED-4DB2-BD59-A6C34878D82A}">
                    <a16:rowId xmlns:a16="http://schemas.microsoft.com/office/drawing/2014/main" val="1653717804"/>
                  </a:ext>
                </a:extLst>
              </a:tr>
              <a:tr h="370840">
                <a:tc>
                  <a:txBody>
                    <a:bodyPr/>
                    <a:lstStyle/>
                    <a:p>
                      <a:r>
                        <a:rPr lang="en-SG" sz="2400" b="1" dirty="0"/>
                        <a:t>Mean</a:t>
                      </a:r>
                    </a:p>
                  </a:txBody>
                  <a:tcPr/>
                </a:tc>
                <a:tc>
                  <a:txBody>
                    <a:bodyPr/>
                    <a:lstStyle/>
                    <a:p>
                      <a:pPr algn="r"/>
                      <a:r>
                        <a:rPr lang="en-SG" sz="2400" b="1" dirty="0"/>
                        <a:t>40</a:t>
                      </a:r>
                    </a:p>
                  </a:txBody>
                  <a:tcPr/>
                </a:tc>
                <a:extLst>
                  <a:ext uri="{0D108BD9-81ED-4DB2-BD59-A6C34878D82A}">
                    <a16:rowId xmlns:a16="http://schemas.microsoft.com/office/drawing/2014/main" val="2386432820"/>
                  </a:ext>
                </a:extLst>
              </a:tr>
              <a:tr h="370840">
                <a:tc>
                  <a:txBody>
                    <a:bodyPr/>
                    <a:lstStyle/>
                    <a:p>
                      <a:r>
                        <a:rPr lang="en-SG" sz="2400" b="1" dirty="0"/>
                        <a:t>Max Possible</a:t>
                      </a:r>
                    </a:p>
                  </a:txBody>
                  <a:tcPr/>
                </a:tc>
                <a:tc>
                  <a:txBody>
                    <a:bodyPr/>
                    <a:lstStyle/>
                    <a:p>
                      <a:pPr algn="r"/>
                      <a:r>
                        <a:rPr lang="en-SG" sz="2400" b="1" dirty="0"/>
                        <a:t>63</a:t>
                      </a:r>
                    </a:p>
                  </a:txBody>
                  <a:tcPr/>
                </a:tc>
                <a:extLst>
                  <a:ext uri="{0D108BD9-81ED-4DB2-BD59-A6C34878D82A}">
                    <a16:rowId xmlns:a16="http://schemas.microsoft.com/office/drawing/2014/main" val="580502453"/>
                  </a:ext>
                </a:extLst>
              </a:tr>
            </a:tbl>
          </a:graphicData>
        </a:graphic>
      </p:graphicFrame>
    </p:spTree>
    <p:extLst>
      <p:ext uri="{BB962C8B-B14F-4D97-AF65-F5344CB8AC3E}">
        <p14:creationId xmlns:p14="http://schemas.microsoft.com/office/powerpoint/2010/main" val="1852025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CONSTELLATIONS</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7</a:t>
            </a:fld>
            <a:endParaRPr lang="en-SG"/>
          </a:p>
        </p:txBody>
      </p:sp>
      <p:pic>
        <p:nvPicPr>
          <p:cNvPr id="3" name="Picture 2" descr="Chart, scatter chart&#10;&#10;Description automatically generated">
            <a:extLst>
              <a:ext uri="{FF2B5EF4-FFF2-40B4-BE49-F238E27FC236}">
                <a16:creationId xmlns:a16="http://schemas.microsoft.com/office/drawing/2014/main" id="{BA6C13EA-259D-F60D-8E72-0A665A0A2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0726" y="1862137"/>
            <a:ext cx="6292215" cy="3883343"/>
          </a:xfrm>
          <a:prstGeom prst="rect">
            <a:avLst/>
          </a:prstGeom>
        </p:spPr>
      </p:pic>
      <p:pic>
        <p:nvPicPr>
          <p:cNvPr id="6" name="Picture 5">
            <a:extLst>
              <a:ext uri="{FF2B5EF4-FFF2-40B4-BE49-F238E27FC236}">
                <a16:creationId xmlns:a16="http://schemas.microsoft.com/office/drawing/2014/main" id="{95552672-486C-99F8-D4F5-9EC3858A89B1}"/>
              </a:ext>
            </a:extLst>
          </p:cNvPr>
          <p:cNvPicPr>
            <a:picLocks noChangeAspect="1"/>
          </p:cNvPicPr>
          <p:nvPr/>
        </p:nvPicPr>
        <p:blipFill rotWithShape="1">
          <a:blip r:embed="rId3"/>
          <a:srcRect b="3333"/>
          <a:stretch/>
        </p:blipFill>
        <p:spPr>
          <a:xfrm>
            <a:off x="348464" y="1150620"/>
            <a:ext cx="5486400" cy="2983240"/>
          </a:xfrm>
          <a:prstGeom prst="rect">
            <a:avLst/>
          </a:prstGeom>
        </p:spPr>
      </p:pic>
      <p:graphicFrame>
        <p:nvGraphicFramePr>
          <p:cNvPr id="8" name="Table 36">
            <a:extLst>
              <a:ext uri="{FF2B5EF4-FFF2-40B4-BE49-F238E27FC236}">
                <a16:creationId xmlns:a16="http://schemas.microsoft.com/office/drawing/2014/main" id="{B442FC61-A1AA-9240-BDC3-FA01E9590E31}"/>
              </a:ext>
            </a:extLst>
          </p:cNvPr>
          <p:cNvGraphicFramePr>
            <a:graphicFrameLocks noGrp="1"/>
          </p:cNvGraphicFramePr>
          <p:nvPr>
            <p:extLst>
              <p:ext uri="{D42A27DB-BD31-4B8C-83A1-F6EECF244321}">
                <p14:modId xmlns:p14="http://schemas.microsoft.com/office/powerpoint/2010/main" val="1484534696"/>
              </p:ext>
            </p:extLst>
          </p:nvPr>
        </p:nvGraphicFramePr>
        <p:xfrm>
          <a:off x="623580" y="4251325"/>
          <a:ext cx="5279068" cy="2286000"/>
        </p:xfrm>
        <a:graphic>
          <a:graphicData uri="http://schemas.openxmlformats.org/drawingml/2006/table">
            <a:tbl>
              <a:tblPr firstRow="1" bandRow="1">
                <a:tableStyleId>{5C22544A-7EE6-4342-B048-85BDC9FD1C3A}</a:tableStyleId>
              </a:tblPr>
              <a:tblGrid>
                <a:gridCol w="2861945">
                  <a:extLst>
                    <a:ext uri="{9D8B030D-6E8A-4147-A177-3AD203B41FA5}">
                      <a16:colId xmlns:a16="http://schemas.microsoft.com/office/drawing/2014/main" val="1038230630"/>
                    </a:ext>
                  </a:extLst>
                </a:gridCol>
                <a:gridCol w="2417123">
                  <a:extLst>
                    <a:ext uri="{9D8B030D-6E8A-4147-A177-3AD203B41FA5}">
                      <a16:colId xmlns:a16="http://schemas.microsoft.com/office/drawing/2014/main" val="1402731270"/>
                    </a:ext>
                  </a:extLst>
                </a:gridCol>
              </a:tblGrid>
              <a:tr h="370840">
                <a:tc>
                  <a:txBody>
                    <a:bodyPr/>
                    <a:lstStyle/>
                    <a:p>
                      <a:r>
                        <a:rPr lang="en-SG" sz="2400" b="1" dirty="0"/>
                        <a:t>Descriptive Statistics</a:t>
                      </a:r>
                    </a:p>
                  </a:txBody>
                  <a:tcPr/>
                </a:tc>
                <a:tc>
                  <a:txBody>
                    <a:bodyPr/>
                    <a:lstStyle/>
                    <a:p>
                      <a:endParaRPr lang="en-SG" sz="2400" b="1" dirty="0"/>
                    </a:p>
                  </a:txBody>
                  <a:tcPr/>
                </a:tc>
                <a:extLst>
                  <a:ext uri="{0D108BD9-81ED-4DB2-BD59-A6C34878D82A}">
                    <a16:rowId xmlns:a16="http://schemas.microsoft.com/office/drawing/2014/main" val="1355755672"/>
                  </a:ext>
                </a:extLst>
              </a:tr>
              <a:tr h="370840">
                <a:tc>
                  <a:txBody>
                    <a:bodyPr/>
                    <a:lstStyle/>
                    <a:p>
                      <a:r>
                        <a:rPr lang="en-SG" sz="2400" b="1" dirty="0"/>
                        <a:t>Minimum</a:t>
                      </a:r>
                    </a:p>
                  </a:txBody>
                  <a:tcPr/>
                </a:tc>
                <a:tc>
                  <a:txBody>
                    <a:bodyPr/>
                    <a:lstStyle/>
                    <a:p>
                      <a:pPr algn="r"/>
                      <a:r>
                        <a:rPr lang="en-SG" sz="2400" b="1" dirty="0"/>
                        <a:t>0</a:t>
                      </a:r>
                    </a:p>
                  </a:txBody>
                  <a:tcPr/>
                </a:tc>
                <a:extLst>
                  <a:ext uri="{0D108BD9-81ED-4DB2-BD59-A6C34878D82A}">
                    <a16:rowId xmlns:a16="http://schemas.microsoft.com/office/drawing/2014/main" val="1312370842"/>
                  </a:ext>
                </a:extLst>
              </a:tr>
              <a:tr h="370840">
                <a:tc>
                  <a:txBody>
                    <a:bodyPr/>
                    <a:lstStyle/>
                    <a:p>
                      <a:r>
                        <a:rPr lang="en-SG" sz="2400" b="1" dirty="0"/>
                        <a:t>Maximum</a:t>
                      </a:r>
                    </a:p>
                  </a:txBody>
                  <a:tcPr/>
                </a:tc>
                <a:tc>
                  <a:txBody>
                    <a:bodyPr/>
                    <a:lstStyle/>
                    <a:p>
                      <a:pPr algn="r"/>
                      <a:r>
                        <a:rPr lang="en-SG" sz="2400" b="1" dirty="0"/>
                        <a:t>48</a:t>
                      </a:r>
                    </a:p>
                  </a:txBody>
                  <a:tcPr/>
                </a:tc>
                <a:extLst>
                  <a:ext uri="{0D108BD9-81ED-4DB2-BD59-A6C34878D82A}">
                    <a16:rowId xmlns:a16="http://schemas.microsoft.com/office/drawing/2014/main" val="1653717804"/>
                  </a:ext>
                </a:extLst>
              </a:tr>
              <a:tr h="370840">
                <a:tc>
                  <a:txBody>
                    <a:bodyPr/>
                    <a:lstStyle/>
                    <a:p>
                      <a:r>
                        <a:rPr lang="en-SG" sz="2400" b="1" dirty="0"/>
                        <a:t>Mean</a:t>
                      </a:r>
                    </a:p>
                  </a:txBody>
                  <a:tcPr/>
                </a:tc>
                <a:tc>
                  <a:txBody>
                    <a:bodyPr/>
                    <a:lstStyle/>
                    <a:p>
                      <a:pPr algn="r"/>
                      <a:r>
                        <a:rPr lang="en-SG" sz="2400" b="1" dirty="0"/>
                        <a:t>3</a:t>
                      </a:r>
                    </a:p>
                  </a:txBody>
                  <a:tcPr/>
                </a:tc>
                <a:extLst>
                  <a:ext uri="{0D108BD9-81ED-4DB2-BD59-A6C34878D82A}">
                    <a16:rowId xmlns:a16="http://schemas.microsoft.com/office/drawing/2014/main" val="2386432820"/>
                  </a:ext>
                </a:extLst>
              </a:tr>
              <a:tr h="370840">
                <a:tc>
                  <a:txBody>
                    <a:bodyPr/>
                    <a:lstStyle/>
                    <a:p>
                      <a:r>
                        <a:rPr lang="en-SG" sz="2400" b="1" dirty="0"/>
                        <a:t>Max Possible</a:t>
                      </a:r>
                    </a:p>
                  </a:txBody>
                  <a:tcPr/>
                </a:tc>
                <a:tc>
                  <a:txBody>
                    <a:bodyPr/>
                    <a:lstStyle/>
                    <a:p>
                      <a:pPr algn="r"/>
                      <a:r>
                        <a:rPr lang="en-SG" sz="2400" b="1" dirty="0"/>
                        <a:t>48</a:t>
                      </a:r>
                    </a:p>
                  </a:txBody>
                  <a:tcPr/>
                </a:tc>
                <a:extLst>
                  <a:ext uri="{0D108BD9-81ED-4DB2-BD59-A6C34878D82A}">
                    <a16:rowId xmlns:a16="http://schemas.microsoft.com/office/drawing/2014/main" val="580502453"/>
                  </a:ext>
                </a:extLst>
              </a:tr>
            </a:tbl>
          </a:graphicData>
        </a:graphic>
      </p:graphicFrame>
    </p:spTree>
    <p:extLst>
      <p:ext uri="{BB962C8B-B14F-4D97-AF65-F5344CB8AC3E}">
        <p14:creationId xmlns:p14="http://schemas.microsoft.com/office/powerpoint/2010/main" val="44892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6">
            <a:extLst>
              <a:ext uri="{FF2B5EF4-FFF2-40B4-BE49-F238E27FC236}">
                <a16:creationId xmlns:a16="http://schemas.microsoft.com/office/drawing/2014/main" id="{E5CD46D6-2AF9-7402-4592-3100BD1A0D72}"/>
              </a:ext>
            </a:extLst>
          </p:cNvPr>
          <p:cNvGraphicFramePr>
            <a:graphicFrameLocks noGrp="1"/>
          </p:cNvGraphicFramePr>
          <p:nvPr>
            <p:extLst>
              <p:ext uri="{D42A27DB-BD31-4B8C-83A1-F6EECF244321}">
                <p14:modId xmlns:p14="http://schemas.microsoft.com/office/powerpoint/2010/main" val="1788259513"/>
              </p:ext>
            </p:extLst>
          </p:nvPr>
        </p:nvGraphicFramePr>
        <p:xfrm>
          <a:off x="623580" y="4251325"/>
          <a:ext cx="5279068" cy="2286000"/>
        </p:xfrm>
        <a:graphic>
          <a:graphicData uri="http://schemas.openxmlformats.org/drawingml/2006/table">
            <a:tbl>
              <a:tblPr firstRow="1" bandRow="1">
                <a:tableStyleId>{5C22544A-7EE6-4342-B048-85BDC9FD1C3A}</a:tableStyleId>
              </a:tblPr>
              <a:tblGrid>
                <a:gridCol w="2861945">
                  <a:extLst>
                    <a:ext uri="{9D8B030D-6E8A-4147-A177-3AD203B41FA5}">
                      <a16:colId xmlns:a16="http://schemas.microsoft.com/office/drawing/2014/main" val="1038230630"/>
                    </a:ext>
                  </a:extLst>
                </a:gridCol>
                <a:gridCol w="2417123">
                  <a:extLst>
                    <a:ext uri="{9D8B030D-6E8A-4147-A177-3AD203B41FA5}">
                      <a16:colId xmlns:a16="http://schemas.microsoft.com/office/drawing/2014/main" val="1402731270"/>
                    </a:ext>
                  </a:extLst>
                </a:gridCol>
              </a:tblGrid>
              <a:tr h="370840">
                <a:tc>
                  <a:txBody>
                    <a:bodyPr/>
                    <a:lstStyle/>
                    <a:p>
                      <a:r>
                        <a:rPr lang="en-SG" sz="2400" b="1" dirty="0"/>
                        <a:t>Descriptive Statistics</a:t>
                      </a:r>
                    </a:p>
                  </a:txBody>
                  <a:tcPr/>
                </a:tc>
                <a:tc>
                  <a:txBody>
                    <a:bodyPr/>
                    <a:lstStyle/>
                    <a:p>
                      <a:endParaRPr lang="en-SG" sz="2400" b="1" dirty="0"/>
                    </a:p>
                  </a:txBody>
                  <a:tcPr/>
                </a:tc>
                <a:extLst>
                  <a:ext uri="{0D108BD9-81ED-4DB2-BD59-A6C34878D82A}">
                    <a16:rowId xmlns:a16="http://schemas.microsoft.com/office/drawing/2014/main" val="1355755672"/>
                  </a:ext>
                </a:extLst>
              </a:tr>
              <a:tr h="370840">
                <a:tc>
                  <a:txBody>
                    <a:bodyPr/>
                    <a:lstStyle/>
                    <a:p>
                      <a:r>
                        <a:rPr lang="en-SG" sz="2400" b="1" dirty="0"/>
                        <a:t>Minimum</a:t>
                      </a:r>
                    </a:p>
                  </a:txBody>
                  <a:tcPr/>
                </a:tc>
                <a:tc>
                  <a:txBody>
                    <a:bodyPr/>
                    <a:lstStyle/>
                    <a:p>
                      <a:pPr algn="r"/>
                      <a:r>
                        <a:rPr lang="en-SG" sz="2400" b="1" dirty="0"/>
                        <a:t>1,800</a:t>
                      </a:r>
                    </a:p>
                  </a:txBody>
                  <a:tcPr/>
                </a:tc>
                <a:extLst>
                  <a:ext uri="{0D108BD9-81ED-4DB2-BD59-A6C34878D82A}">
                    <a16:rowId xmlns:a16="http://schemas.microsoft.com/office/drawing/2014/main" val="1312370842"/>
                  </a:ext>
                </a:extLst>
              </a:tr>
              <a:tr h="370840">
                <a:tc>
                  <a:txBody>
                    <a:bodyPr/>
                    <a:lstStyle/>
                    <a:p>
                      <a:r>
                        <a:rPr lang="en-SG" sz="2400" b="1" dirty="0"/>
                        <a:t>Maximum</a:t>
                      </a:r>
                    </a:p>
                  </a:txBody>
                  <a:tcPr/>
                </a:tc>
                <a:tc>
                  <a:txBody>
                    <a:bodyPr/>
                    <a:lstStyle/>
                    <a:p>
                      <a:pPr algn="r"/>
                      <a:r>
                        <a:rPr lang="en-SG" sz="2400" b="1" dirty="0"/>
                        <a:t>68,240</a:t>
                      </a:r>
                    </a:p>
                  </a:txBody>
                  <a:tcPr/>
                </a:tc>
                <a:extLst>
                  <a:ext uri="{0D108BD9-81ED-4DB2-BD59-A6C34878D82A}">
                    <a16:rowId xmlns:a16="http://schemas.microsoft.com/office/drawing/2014/main" val="1653717804"/>
                  </a:ext>
                </a:extLst>
              </a:tr>
              <a:tr h="370840">
                <a:tc>
                  <a:txBody>
                    <a:bodyPr/>
                    <a:lstStyle/>
                    <a:p>
                      <a:r>
                        <a:rPr lang="en-SG" sz="2400" b="1" dirty="0"/>
                        <a:t>Mean</a:t>
                      </a:r>
                    </a:p>
                  </a:txBody>
                  <a:tcPr/>
                </a:tc>
                <a:tc>
                  <a:txBody>
                    <a:bodyPr/>
                    <a:lstStyle/>
                    <a:p>
                      <a:pPr algn="r"/>
                      <a:r>
                        <a:rPr lang="en-SG" sz="2400" b="1" dirty="0"/>
                        <a:t>15,019</a:t>
                      </a:r>
                    </a:p>
                  </a:txBody>
                  <a:tcPr/>
                </a:tc>
                <a:extLst>
                  <a:ext uri="{0D108BD9-81ED-4DB2-BD59-A6C34878D82A}">
                    <a16:rowId xmlns:a16="http://schemas.microsoft.com/office/drawing/2014/main" val="2386432820"/>
                  </a:ext>
                </a:extLst>
              </a:tr>
              <a:tr h="370840">
                <a:tc>
                  <a:txBody>
                    <a:bodyPr/>
                    <a:lstStyle/>
                    <a:p>
                      <a:r>
                        <a:rPr lang="en-SG" sz="2400" b="1" dirty="0"/>
                        <a:t>Max Possible</a:t>
                      </a:r>
                    </a:p>
                  </a:txBody>
                  <a:tcPr/>
                </a:tc>
                <a:tc>
                  <a:txBody>
                    <a:bodyPr/>
                    <a:lstStyle/>
                    <a:p>
                      <a:pPr algn="r"/>
                      <a:r>
                        <a:rPr lang="en-SG" sz="2400" b="1" dirty="0"/>
                        <a:t>-</a:t>
                      </a:r>
                    </a:p>
                  </a:txBody>
                  <a:tcPr/>
                </a:tc>
                <a:extLst>
                  <a:ext uri="{0D108BD9-81ED-4DB2-BD59-A6C34878D82A}">
                    <a16:rowId xmlns:a16="http://schemas.microsoft.com/office/drawing/2014/main" val="580502453"/>
                  </a:ext>
                </a:extLst>
              </a:tr>
            </a:tbl>
          </a:graphicData>
        </a:graphic>
      </p:graphicFrame>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SERENITEA POT (COMFORT SCORE)</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8</a:t>
            </a:fld>
            <a:endParaRPr lang="en-SG"/>
          </a:p>
        </p:txBody>
      </p:sp>
      <p:pic>
        <p:nvPicPr>
          <p:cNvPr id="2" name="Picture 1">
            <a:extLst>
              <a:ext uri="{FF2B5EF4-FFF2-40B4-BE49-F238E27FC236}">
                <a16:creationId xmlns:a16="http://schemas.microsoft.com/office/drawing/2014/main" id="{7FC36F81-9BF1-7234-8ACD-114A39FE9FC6}"/>
              </a:ext>
            </a:extLst>
          </p:cNvPr>
          <p:cNvPicPr>
            <a:picLocks noChangeAspect="1"/>
          </p:cNvPicPr>
          <p:nvPr/>
        </p:nvPicPr>
        <p:blipFill rotWithShape="1">
          <a:blip r:embed="rId2"/>
          <a:srcRect b="2771"/>
          <a:stretch/>
        </p:blipFill>
        <p:spPr>
          <a:xfrm>
            <a:off x="161604" y="708412"/>
            <a:ext cx="6244413" cy="3415146"/>
          </a:xfrm>
          <a:prstGeom prst="rect">
            <a:avLst/>
          </a:prstGeom>
        </p:spPr>
      </p:pic>
      <p:pic>
        <p:nvPicPr>
          <p:cNvPr id="4" name="Picture 3" descr="Chart, scatter chart&#10;&#10;Description automatically generated">
            <a:extLst>
              <a:ext uri="{FF2B5EF4-FFF2-40B4-BE49-F238E27FC236}">
                <a16:creationId xmlns:a16="http://schemas.microsoft.com/office/drawing/2014/main" id="{AE2BEAD4-F29B-1A3D-BDD6-9B1F83FC6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425" y="1700212"/>
            <a:ext cx="5657850" cy="4314825"/>
          </a:xfrm>
          <a:prstGeom prst="rect">
            <a:avLst/>
          </a:prstGeom>
        </p:spPr>
      </p:pic>
    </p:spTree>
    <p:extLst>
      <p:ext uri="{BB962C8B-B14F-4D97-AF65-F5344CB8AC3E}">
        <p14:creationId xmlns:p14="http://schemas.microsoft.com/office/powerpoint/2010/main" val="253775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B08461A-244F-0439-FE46-7426BAB752FD}"/>
              </a:ext>
            </a:extLst>
          </p:cNvPr>
          <p:cNvSpPr/>
          <p:nvPr/>
        </p:nvSpPr>
        <p:spPr>
          <a:xfrm>
            <a:off x="-9526" y="-19049"/>
            <a:ext cx="12201526" cy="6369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SG" sz="3600" b="1" dirty="0"/>
              <a:t>SPIRAL ABYSS</a:t>
            </a:r>
          </a:p>
        </p:txBody>
      </p:sp>
      <p:sp>
        <p:nvSpPr>
          <p:cNvPr id="12" name="Slide Number Placeholder 11">
            <a:extLst>
              <a:ext uri="{FF2B5EF4-FFF2-40B4-BE49-F238E27FC236}">
                <a16:creationId xmlns:a16="http://schemas.microsoft.com/office/drawing/2014/main" id="{E5FBF720-6D57-B540-E699-2448B5A53B8A}"/>
              </a:ext>
            </a:extLst>
          </p:cNvPr>
          <p:cNvSpPr>
            <a:spLocks noGrp="1"/>
          </p:cNvSpPr>
          <p:nvPr>
            <p:ph type="sldNum" sz="quarter" idx="12"/>
          </p:nvPr>
        </p:nvSpPr>
        <p:spPr/>
        <p:txBody>
          <a:bodyPr/>
          <a:lstStyle/>
          <a:p>
            <a:fld id="{ECD3E342-1375-4085-88D5-770E13ECF42A}" type="slidenum">
              <a:rPr lang="en-SG" smtClean="0"/>
              <a:t>9</a:t>
            </a:fld>
            <a:endParaRPr lang="en-SG"/>
          </a:p>
        </p:txBody>
      </p:sp>
      <p:pic>
        <p:nvPicPr>
          <p:cNvPr id="2" name="Picture 1">
            <a:extLst>
              <a:ext uri="{FF2B5EF4-FFF2-40B4-BE49-F238E27FC236}">
                <a16:creationId xmlns:a16="http://schemas.microsoft.com/office/drawing/2014/main" id="{B08D526A-1005-6E3A-4570-6C12EDFF57BD}"/>
              </a:ext>
            </a:extLst>
          </p:cNvPr>
          <p:cNvPicPr>
            <a:picLocks noChangeAspect="1"/>
          </p:cNvPicPr>
          <p:nvPr/>
        </p:nvPicPr>
        <p:blipFill rotWithShape="1">
          <a:blip r:embed="rId2"/>
          <a:srcRect b="2331"/>
          <a:stretch/>
        </p:blipFill>
        <p:spPr>
          <a:xfrm>
            <a:off x="152079" y="718684"/>
            <a:ext cx="6233659" cy="3424692"/>
          </a:xfrm>
          <a:prstGeom prst="rect">
            <a:avLst/>
          </a:prstGeom>
        </p:spPr>
      </p:pic>
      <p:graphicFrame>
        <p:nvGraphicFramePr>
          <p:cNvPr id="4" name="Table 36">
            <a:extLst>
              <a:ext uri="{FF2B5EF4-FFF2-40B4-BE49-F238E27FC236}">
                <a16:creationId xmlns:a16="http://schemas.microsoft.com/office/drawing/2014/main" id="{20F2B4C1-319A-2509-2850-0161D61CA3A4}"/>
              </a:ext>
            </a:extLst>
          </p:cNvPr>
          <p:cNvGraphicFramePr>
            <a:graphicFrameLocks noGrp="1"/>
          </p:cNvGraphicFramePr>
          <p:nvPr>
            <p:extLst>
              <p:ext uri="{D42A27DB-BD31-4B8C-83A1-F6EECF244321}">
                <p14:modId xmlns:p14="http://schemas.microsoft.com/office/powerpoint/2010/main" val="1591025771"/>
              </p:ext>
            </p:extLst>
          </p:nvPr>
        </p:nvGraphicFramePr>
        <p:xfrm>
          <a:off x="442605" y="4251325"/>
          <a:ext cx="5279068" cy="2286000"/>
        </p:xfrm>
        <a:graphic>
          <a:graphicData uri="http://schemas.openxmlformats.org/drawingml/2006/table">
            <a:tbl>
              <a:tblPr firstRow="1" bandRow="1">
                <a:tableStyleId>{5C22544A-7EE6-4342-B048-85BDC9FD1C3A}</a:tableStyleId>
              </a:tblPr>
              <a:tblGrid>
                <a:gridCol w="2861945">
                  <a:extLst>
                    <a:ext uri="{9D8B030D-6E8A-4147-A177-3AD203B41FA5}">
                      <a16:colId xmlns:a16="http://schemas.microsoft.com/office/drawing/2014/main" val="1038230630"/>
                    </a:ext>
                  </a:extLst>
                </a:gridCol>
                <a:gridCol w="2417123">
                  <a:extLst>
                    <a:ext uri="{9D8B030D-6E8A-4147-A177-3AD203B41FA5}">
                      <a16:colId xmlns:a16="http://schemas.microsoft.com/office/drawing/2014/main" val="1402731270"/>
                    </a:ext>
                  </a:extLst>
                </a:gridCol>
              </a:tblGrid>
              <a:tr h="370840">
                <a:tc>
                  <a:txBody>
                    <a:bodyPr/>
                    <a:lstStyle/>
                    <a:p>
                      <a:r>
                        <a:rPr lang="en-SG" sz="2400" b="1" dirty="0"/>
                        <a:t>Descriptive Statistics</a:t>
                      </a:r>
                    </a:p>
                  </a:txBody>
                  <a:tcPr/>
                </a:tc>
                <a:tc>
                  <a:txBody>
                    <a:bodyPr/>
                    <a:lstStyle/>
                    <a:p>
                      <a:endParaRPr lang="en-SG" sz="2400" b="1" dirty="0"/>
                    </a:p>
                  </a:txBody>
                  <a:tcPr/>
                </a:tc>
                <a:extLst>
                  <a:ext uri="{0D108BD9-81ED-4DB2-BD59-A6C34878D82A}">
                    <a16:rowId xmlns:a16="http://schemas.microsoft.com/office/drawing/2014/main" val="1355755672"/>
                  </a:ext>
                </a:extLst>
              </a:tr>
              <a:tr h="370840">
                <a:tc>
                  <a:txBody>
                    <a:bodyPr/>
                    <a:lstStyle/>
                    <a:p>
                      <a:r>
                        <a:rPr lang="en-SG" sz="2400" b="1" dirty="0"/>
                        <a:t>Minimum</a:t>
                      </a:r>
                    </a:p>
                  </a:txBody>
                  <a:tcPr/>
                </a:tc>
                <a:tc>
                  <a:txBody>
                    <a:bodyPr/>
                    <a:lstStyle/>
                    <a:p>
                      <a:pPr algn="r"/>
                      <a:r>
                        <a:rPr lang="en-SG" sz="2400" b="1" dirty="0"/>
                        <a:t>0</a:t>
                      </a:r>
                    </a:p>
                  </a:txBody>
                  <a:tcPr/>
                </a:tc>
                <a:extLst>
                  <a:ext uri="{0D108BD9-81ED-4DB2-BD59-A6C34878D82A}">
                    <a16:rowId xmlns:a16="http://schemas.microsoft.com/office/drawing/2014/main" val="1312370842"/>
                  </a:ext>
                </a:extLst>
              </a:tr>
              <a:tr h="370840">
                <a:tc>
                  <a:txBody>
                    <a:bodyPr/>
                    <a:lstStyle/>
                    <a:p>
                      <a:r>
                        <a:rPr lang="en-SG" sz="2400" b="1" dirty="0"/>
                        <a:t>Maximum</a:t>
                      </a:r>
                    </a:p>
                  </a:txBody>
                  <a:tcPr/>
                </a:tc>
                <a:tc>
                  <a:txBody>
                    <a:bodyPr/>
                    <a:lstStyle/>
                    <a:p>
                      <a:pPr algn="r"/>
                      <a:r>
                        <a:rPr lang="en-SG" sz="2400" b="1" dirty="0"/>
                        <a:t>36</a:t>
                      </a:r>
                    </a:p>
                  </a:txBody>
                  <a:tcPr/>
                </a:tc>
                <a:extLst>
                  <a:ext uri="{0D108BD9-81ED-4DB2-BD59-A6C34878D82A}">
                    <a16:rowId xmlns:a16="http://schemas.microsoft.com/office/drawing/2014/main" val="1653717804"/>
                  </a:ext>
                </a:extLst>
              </a:tr>
              <a:tr h="370840">
                <a:tc>
                  <a:txBody>
                    <a:bodyPr/>
                    <a:lstStyle/>
                    <a:p>
                      <a:r>
                        <a:rPr lang="en-SG" sz="2400" b="1" dirty="0"/>
                        <a:t>Mean</a:t>
                      </a:r>
                    </a:p>
                  </a:txBody>
                  <a:tcPr/>
                </a:tc>
                <a:tc>
                  <a:txBody>
                    <a:bodyPr/>
                    <a:lstStyle/>
                    <a:p>
                      <a:pPr algn="r"/>
                      <a:r>
                        <a:rPr lang="en-SG" sz="2400" b="1" dirty="0"/>
                        <a:t>21</a:t>
                      </a:r>
                    </a:p>
                  </a:txBody>
                  <a:tcPr/>
                </a:tc>
                <a:extLst>
                  <a:ext uri="{0D108BD9-81ED-4DB2-BD59-A6C34878D82A}">
                    <a16:rowId xmlns:a16="http://schemas.microsoft.com/office/drawing/2014/main" val="2386432820"/>
                  </a:ext>
                </a:extLst>
              </a:tr>
              <a:tr h="370840">
                <a:tc>
                  <a:txBody>
                    <a:bodyPr/>
                    <a:lstStyle/>
                    <a:p>
                      <a:r>
                        <a:rPr lang="en-SG" sz="2400" b="1" dirty="0"/>
                        <a:t>Max Possible</a:t>
                      </a:r>
                    </a:p>
                  </a:txBody>
                  <a:tcPr/>
                </a:tc>
                <a:tc>
                  <a:txBody>
                    <a:bodyPr/>
                    <a:lstStyle/>
                    <a:p>
                      <a:pPr algn="r"/>
                      <a:r>
                        <a:rPr lang="en-SG" sz="2400" b="1" dirty="0"/>
                        <a:t>36</a:t>
                      </a:r>
                    </a:p>
                  </a:txBody>
                  <a:tcPr/>
                </a:tc>
                <a:extLst>
                  <a:ext uri="{0D108BD9-81ED-4DB2-BD59-A6C34878D82A}">
                    <a16:rowId xmlns:a16="http://schemas.microsoft.com/office/drawing/2014/main" val="580502453"/>
                  </a:ext>
                </a:extLst>
              </a:tr>
            </a:tbl>
          </a:graphicData>
        </a:graphic>
      </p:graphicFrame>
      <p:pic>
        <p:nvPicPr>
          <p:cNvPr id="6" name="Picture 5" descr="Chart, scatter chart&#10;&#10;Description automatically generated">
            <a:extLst>
              <a:ext uri="{FF2B5EF4-FFF2-40B4-BE49-F238E27FC236}">
                <a16:creationId xmlns:a16="http://schemas.microsoft.com/office/drawing/2014/main" id="{C7EDD0C2-0FAC-3BAE-531B-40F855274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379" y="1843087"/>
            <a:ext cx="5362575" cy="4314825"/>
          </a:xfrm>
          <a:prstGeom prst="rect">
            <a:avLst/>
          </a:prstGeom>
        </p:spPr>
      </p:pic>
    </p:spTree>
    <p:extLst>
      <p:ext uri="{BB962C8B-B14F-4D97-AF65-F5344CB8AC3E}">
        <p14:creationId xmlns:p14="http://schemas.microsoft.com/office/powerpoint/2010/main" val="2046547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891</Words>
  <Application>Microsoft Office PowerPoint</Application>
  <PresentationFormat>Widescreen</PresentationFormat>
  <Paragraphs>260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-apple-system</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Chuang</dc:creator>
  <cp:lastModifiedBy>Jason Chuang</cp:lastModifiedBy>
  <cp:revision>16</cp:revision>
  <dcterms:created xsi:type="dcterms:W3CDTF">2023-02-03T09:18:22Z</dcterms:created>
  <dcterms:modified xsi:type="dcterms:W3CDTF">2023-03-03T18:02:37Z</dcterms:modified>
</cp:coreProperties>
</file>